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notesSlides/notesSlide34.xml" ContentType="application/vnd.openxmlformats-officedocument.presentationml.notesSlide+xml"/>
  <Override PartName="/ppt/ink/ink2.xml" ContentType="application/inkml+xml"/>
  <Override PartName="/ppt/notesSlides/notesSlide35.xml" ContentType="application/vnd.openxmlformats-officedocument.presentationml.notesSlide+xml"/>
  <Override PartName="/ppt/ink/ink3.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4.xml" ContentType="application/inkml+xml"/>
  <Override PartName="/ppt/notesSlides/notesSlide40.xml" ContentType="application/vnd.openxmlformats-officedocument.presentationml.notesSlide+xml"/>
  <Override PartName="/ppt/charts/chart1.xml" ContentType="application/vnd.openxmlformats-officedocument.drawingml.chart+xml"/>
  <Override PartName="/ppt/ink/ink5.xml" ContentType="application/inkml+xml"/>
  <Override PartName="/ppt/notesSlides/notesSlide41.xml" ContentType="application/vnd.openxmlformats-officedocument.presentationml.notesSlide+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45"/>
  </p:notesMasterIdLst>
  <p:handoutMasterIdLst>
    <p:handoutMasterId r:id="rId46"/>
  </p:handoutMasterIdLst>
  <p:sldIdLst>
    <p:sldId id="358" r:id="rId2"/>
    <p:sldId id="477" r:id="rId3"/>
    <p:sldId id="476" r:id="rId4"/>
    <p:sldId id="508" r:id="rId5"/>
    <p:sldId id="484" r:id="rId6"/>
    <p:sldId id="482" r:id="rId7"/>
    <p:sldId id="487" r:id="rId8"/>
    <p:sldId id="485" r:id="rId9"/>
    <p:sldId id="486" r:id="rId10"/>
    <p:sldId id="517" r:id="rId11"/>
    <p:sldId id="518" r:id="rId12"/>
    <p:sldId id="519" r:id="rId13"/>
    <p:sldId id="520" r:id="rId14"/>
    <p:sldId id="488" r:id="rId15"/>
    <p:sldId id="510" r:id="rId16"/>
    <p:sldId id="511" r:id="rId17"/>
    <p:sldId id="512" r:id="rId18"/>
    <p:sldId id="513" r:id="rId19"/>
    <p:sldId id="514" r:id="rId20"/>
    <p:sldId id="515" r:id="rId21"/>
    <p:sldId id="516" r:id="rId22"/>
    <p:sldId id="475" r:id="rId23"/>
    <p:sldId id="494" r:id="rId24"/>
    <p:sldId id="490" r:id="rId25"/>
    <p:sldId id="491" r:id="rId26"/>
    <p:sldId id="493" r:id="rId27"/>
    <p:sldId id="470" r:id="rId28"/>
    <p:sldId id="472" r:id="rId29"/>
    <p:sldId id="473" r:id="rId30"/>
    <p:sldId id="474" r:id="rId31"/>
    <p:sldId id="496" r:id="rId32"/>
    <p:sldId id="497" r:id="rId33"/>
    <p:sldId id="498" r:id="rId34"/>
    <p:sldId id="499" r:id="rId35"/>
    <p:sldId id="500" r:id="rId36"/>
    <p:sldId id="501" r:id="rId37"/>
    <p:sldId id="502" r:id="rId38"/>
    <p:sldId id="503" r:id="rId39"/>
    <p:sldId id="504" r:id="rId40"/>
    <p:sldId id="505" r:id="rId41"/>
    <p:sldId id="506" r:id="rId42"/>
    <p:sldId id="507" r:id="rId43"/>
    <p:sldId id="451" r:id="rId44"/>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319">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FF0000"/>
    <a:srgbClr val="993366"/>
    <a:srgbClr val="F1C855"/>
    <a:srgbClr val="ECB314"/>
    <a:srgbClr val="000099"/>
    <a:srgbClr val="000066"/>
    <a:srgbClr val="66FFFF"/>
    <a:srgbClr val="66CC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71275" autoAdjust="0"/>
  </p:normalViewPr>
  <p:slideViewPr>
    <p:cSldViewPr>
      <p:cViewPr varScale="1">
        <p:scale>
          <a:sx n="52" d="100"/>
          <a:sy n="52" d="100"/>
        </p:scale>
        <p:origin x="1194" y="48"/>
      </p:cViewPr>
      <p:guideLst>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83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view3D>
    <c:floor>
      <c:thickness val="0"/>
    </c:floor>
    <c:sideWall>
      <c:thickness val="0"/>
    </c:sideWall>
    <c:backWall>
      <c:thickness val="0"/>
    </c:backWall>
    <c:plotArea>
      <c:layout>
        <c:manualLayout>
          <c:layoutTarget val="inner"/>
          <c:xMode val="edge"/>
          <c:yMode val="edge"/>
          <c:x val="8.3333333333333332E-3"/>
          <c:y val="7.3907480314960635E-3"/>
          <c:w val="0.87495100728607478"/>
          <c:h val="0.93323425196850385"/>
        </c:manualLayout>
      </c:layout>
      <c:pie3DChart>
        <c:varyColors val="1"/>
        <c:ser>
          <c:idx val="0"/>
          <c:order val="0"/>
          <c:tx>
            <c:strRef>
              <c:f>Sheet1!$B$1</c:f>
              <c:strCache>
                <c:ptCount val="1"/>
                <c:pt idx="0">
                  <c:v>Sales</c:v>
                </c:pt>
              </c:strCache>
            </c:strRef>
          </c:tx>
          <c:explosion val="26"/>
          <c:dPt>
            <c:idx val="0"/>
            <c:bubble3D val="0"/>
            <c:explosion val="13"/>
          </c:dPt>
          <c:dPt>
            <c:idx val="1"/>
            <c:bubble3D val="0"/>
            <c:explosion val="20"/>
          </c:dPt>
          <c:dPt>
            <c:idx val="2"/>
            <c:bubble3D val="0"/>
            <c:explosion val="11"/>
          </c:dPt>
          <c:cat>
            <c:strRef>
              <c:f>Sheet1!$A$2:$A$5</c:f>
              <c:strCache>
                <c:ptCount val="3"/>
                <c:pt idx="0">
                  <c:v>1st Qtr</c:v>
                </c:pt>
                <c:pt idx="1">
                  <c:v>2nd Qtr</c:v>
                </c:pt>
                <c:pt idx="2">
                  <c:v>3rd Qtr</c:v>
                </c:pt>
              </c:strCache>
            </c:strRef>
          </c:cat>
          <c:val>
            <c:numRef>
              <c:f>Sheet1!$B$2:$B$5</c:f>
              <c:numCache>
                <c:formatCode>General</c:formatCode>
                <c:ptCount val="4"/>
                <c:pt idx="0">
                  <c:v>2.6</c:v>
                </c:pt>
                <c:pt idx="1">
                  <c:v>8.1999999999999993</c:v>
                </c:pt>
                <c:pt idx="2">
                  <c:v>3.2</c:v>
                </c:pt>
              </c:numCache>
            </c:numRef>
          </c:val>
        </c:ser>
        <c:dLbls>
          <c:showLegendKey val="0"/>
          <c:showVal val="0"/>
          <c:showCatName val="0"/>
          <c:showSerName val="0"/>
          <c:showPercent val="0"/>
          <c:showBubbleSize val="0"/>
          <c:showLeaderLines val="1"/>
        </c:dLbls>
      </c:pie3DChart>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B71A05-78E7-479D-BBFC-31BF4C788111}"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EDCED6A7-E0A6-43E6-AA47-AA8253923AC2}">
      <dgm:prSet custT="1"/>
      <dgm:spPr>
        <a:ln>
          <a:noFill/>
        </a:ln>
        <a:effectLst>
          <a:glow rad="228600">
            <a:schemeClr val="accent1">
              <a:satMod val="175000"/>
              <a:alpha val="40000"/>
            </a:schemeClr>
          </a:glow>
        </a:effectLst>
        <a:scene3d>
          <a:camera prst="orthographicFront"/>
          <a:lightRig rig="contrasting" dir="t">
            <a:rot lat="0" lon="0" rev="7800000"/>
          </a:lightRig>
        </a:scene3d>
        <a:sp3d>
          <a:bevelT w="139700" h="139700"/>
        </a:sp3d>
      </dgm:spPr>
      <dgm:t>
        <a:bodyPr/>
        <a:lstStyle/>
        <a:p>
          <a:pPr algn="ctr" rtl="0"/>
          <a:r>
            <a:rPr lang="en-US" sz="3600" b="1" i="0" dirty="0" smtClean="0"/>
            <a:t>Machine </a:t>
          </a:r>
          <a:r>
            <a:rPr lang="en-US" sz="3600" b="1" i="0" dirty="0" smtClean="0"/>
            <a:t>Learning</a:t>
          </a:r>
          <a:endParaRPr lang="en-US" sz="3600" i="0" dirty="0"/>
        </a:p>
      </dgm:t>
    </dgm:pt>
    <dgm:pt modelId="{37858DC0-57B3-4553-9BC5-894A69960A20}" type="parTrans" cxnId="{3099AE65-6CFF-495E-995A-882062849CDC}">
      <dgm:prSet/>
      <dgm:spPr/>
      <dgm:t>
        <a:bodyPr/>
        <a:lstStyle/>
        <a:p>
          <a:endParaRPr lang="en-US"/>
        </a:p>
      </dgm:t>
    </dgm:pt>
    <dgm:pt modelId="{0E337333-40B4-4D04-A227-D3511AFB50E6}" type="sibTrans" cxnId="{3099AE65-6CFF-495E-995A-882062849CDC}">
      <dgm:prSet/>
      <dgm:spPr/>
      <dgm:t>
        <a:bodyPr/>
        <a:lstStyle/>
        <a:p>
          <a:endParaRPr lang="en-US"/>
        </a:p>
      </dgm:t>
    </dgm:pt>
    <dgm:pt modelId="{8D866542-9B96-41B1-9D0D-BA6A60561071}" type="pres">
      <dgm:prSet presAssocID="{69B71A05-78E7-479D-BBFC-31BF4C788111}" presName="linear" presStyleCnt="0">
        <dgm:presLayoutVars>
          <dgm:animLvl val="lvl"/>
          <dgm:resizeHandles val="exact"/>
        </dgm:presLayoutVars>
      </dgm:prSet>
      <dgm:spPr/>
      <dgm:t>
        <a:bodyPr/>
        <a:lstStyle/>
        <a:p>
          <a:endParaRPr lang="en-US"/>
        </a:p>
      </dgm:t>
    </dgm:pt>
    <dgm:pt modelId="{6BEE3FDB-5D50-44E2-8CCA-D18A6E3D229D}" type="pres">
      <dgm:prSet presAssocID="{EDCED6A7-E0A6-43E6-AA47-AA8253923AC2}" presName="parentText" presStyleLbl="node1" presStyleIdx="0" presStyleCnt="1" custLinFactNeighborX="-877" custLinFactNeighborY="-18">
        <dgm:presLayoutVars>
          <dgm:chMax val="0"/>
          <dgm:bulletEnabled val="1"/>
        </dgm:presLayoutVars>
      </dgm:prSet>
      <dgm:spPr/>
      <dgm:t>
        <a:bodyPr/>
        <a:lstStyle/>
        <a:p>
          <a:endParaRPr lang="en-US"/>
        </a:p>
      </dgm:t>
    </dgm:pt>
  </dgm:ptLst>
  <dgm:cxnLst>
    <dgm:cxn modelId="{F20346BC-B3C4-492A-99D3-87FE0F44FD1B}" type="presOf" srcId="{69B71A05-78E7-479D-BBFC-31BF4C788111}" destId="{8D866542-9B96-41B1-9D0D-BA6A60561071}" srcOrd="0" destOrd="0" presId="urn:microsoft.com/office/officeart/2005/8/layout/vList2"/>
    <dgm:cxn modelId="{3099AE65-6CFF-495E-995A-882062849CDC}" srcId="{69B71A05-78E7-479D-BBFC-31BF4C788111}" destId="{EDCED6A7-E0A6-43E6-AA47-AA8253923AC2}" srcOrd="0" destOrd="0" parTransId="{37858DC0-57B3-4553-9BC5-894A69960A20}" sibTransId="{0E337333-40B4-4D04-A227-D3511AFB50E6}"/>
    <dgm:cxn modelId="{EEB7A063-4F4D-447E-910B-E350F3E5863A}" type="presOf" srcId="{EDCED6A7-E0A6-43E6-AA47-AA8253923AC2}" destId="{6BEE3FDB-5D50-44E2-8CCA-D18A6E3D229D}" srcOrd="0" destOrd="0" presId="urn:microsoft.com/office/officeart/2005/8/layout/vList2"/>
    <dgm:cxn modelId="{E506A179-F2A3-498C-A33E-7365A58A6B74}" type="presParOf" srcId="{8D866542-9B96-41B1-9D0D-BA6A60561071}" destId="{6BEE3FDB-5D50-44E2-8CCA-D18A6E3D229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E3FDB-5D50-44E2-8CCA-D18A6E3D229D}">
      <dsp:nvSpPr>
        <dsp:cNvPr id="0" name=""/>
        <dsp:cNvSpPr/>
      </dsp:nvSpPr>
      <dsp:spPr>
        <a:xfrm>
          <a:off x="0" y="0"/>
          <a:ext cx="8686800" cy="837898"/>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glow rad="228600">
            <a:schemeClr val="accent1">
              <a:satMod val="175000"/>
              <a:alpha val="40000"/>
            </a:schemeClr>
          </a:glow>
        </a:effectLst>
        <a:scene3d>
          <a:camera prst="orthographicFront"/>
          <a:lightRig rig="contrasting" dir="t">
            <a:rot lat="0" lon="0" rev="7800000"/>
          </a:lightRig>
        </a:scene3d>
        <a:sp3d>
          <a:bevelT w="139700" h="1397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b="1" i="0" kern="1200" dirty="0" smtClean="0"/>
            <a:t>Machine </a:t>
          </a:r>
          <a:r>
            <a:rPr lang="en-US" sz="3600" b="1" i="0" kern="1200" dirty="0" smtClean="0"/>
            <a:t>Learning</a:t>
          </a:r>
          <a:endParaRPr lang="en-US" sz="3600" i="0" kern="1200" dirty="0"/>
        </a:p>
      </dsp:txBody>
      <dsp:txXfrm>
        <a:off x="40903" y="40903"/>
        <a:ext cx="8604994" cy="7560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098" name="Rectangle 2"/>
          <p:cNvSpPr>
            <a:spLocks noGrp="1" noChangeArrowheads="1"/>
          </p:cNvSpPr>
          <p:nvPr>
            <p:ph type="hdr" sz="quarter"/>
          </p:nvPr>
        </p:nvSpPr>
        <p:spPr bwMode="auto">
          <a:xfrm>
            <a:off x="0" y="0"/>
            <a:ext cx="3036888"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Verdana" pitchFamily="34" charset="0"/>
              </a:defRPr>
            </a:lvl1pPr>
          </a:lstStyle>
          <a:p>
            <a:pPr>
              <a:defRPr/>
            </a:pPr>
            <a:endParaRPr lang="en-US"/>
          </a:p>
        </p:txBody>
      </p:sp>
      <p:sp>
        <p:nvSpPr>
          <p:cNvPr id="132099" name="Rectangle 3"/>
          <p:cNvSpPr>
            <a:spLocks noGrp="1" noChangeArrowheads="1"/>
          </p:cNvSpPr>
          <p:nvPr>
            <p:ph type="dt" sz="quarter" idx="1"/>
          </p:nvPr>
        </p:nvSpPr>
        <p:spPr bwMode="auto">
          <a:xfrm>
            <a:off x="3973515" y="0"/>
            <a:ext cx="3036887"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Verdana" pitchFamily="34" charset="0"/>
              </a:defRPr>
            </a:lvl1pPr>
          </a:lstStyle>
          <a:p>
            <a:pPr>
              <a:defRPr/>
            </a:pPr>
            <a:endParaRPr lang="en-US"/>
          </a:p>
        </p:txBody>
      </p:sp>
      <p:sp>
        <p:nvSpPr>
          <p:cNvPr id="132100" name="Rectangle 4"/>
          <p:cNvSpPr>
            <a:spLocks noGrp="1" noChangeArrowheads="1"/>
          </p:cNvSpPr>
          <p:nvPr>
            <p:ph type="ftr" sz="quarter" idx="2"/>
          </p:nvPr>
        </p:nvSpPr>
        <p:spPr bwMode="auto">
          <a:xfrm>
            <a:off x="0" y="8831264"/>
            <a:ext cx="3036888"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Verdana" pitchFamily="34" charset="0"/>
              </a:defRPr>
            </a:lvl1pPr>
          </a:lstStyle>
          <a:p>
            <a:pPr>
              <a:defRPr/>
            </a:pPr>
            <a:endParaRPr lang="en-US"/>
          </a:p>
        </p:txBody>
      </p:sp>
      <p:sp>
        <p:nvSpPr>
          <p:cNvPr id="132101" name="Rectangle 5"/>
          <p:cNvSpPr>
            <a:spLocks noGrp="1" noChangeArrowheads="1"/>
          </p:cNvSpPr>
          <p:nvPr>
            <p:ph type="sldNum" sz="quarter" idx="3"/>
          </p:nvPr>
        </p:nvSpPr>
        <p:spPr bwMode="auto">
          <a:xfrm>
            <a:off x="3973515" y="8831264"/>
            <a:ext cx="3036887"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Verdana" pitchFamily="34" charset="0"/>
              </a:defRPr>
            </a:lvl1pPr>
          </a:lstStyle>
          <a:p>
            <a:pPr>
              <a:defRPr/>
            </a:pPr>
            <a:fld id="{1E94A731-C46E-4EAE-BA0A-FB40ACDA6C42}" type="slidenum">
              <a:rPr lang="en-US"/>
              <a:pPr>
                <a:defRPr/>
              </a:pPr>
              <a:t>‹#›</a:t>
            </a:fld>
            <a:endParaRPr lang="en-US" dirty="0"/>
          </a:p>
        </p:txBody>
      </p:sp>
    </p:spTree>
    <p:extLst>
      <p:ext uri="{BB962C8B-B14F-4D97-AF65-F5344CB8AC3E}">
        <p14:creationId xmlns:p14="http://schemas.microsoft.com/office/powerpoint/2010/main" val="3145271780"/>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6:31.561"/>
    </inkml:context>
    <inkml:brush xml:id="br0">
      <inkml:brushProperty name="width" value="0.05292" units="cm"/>
      <inkml:brushProperty name="height" value="0.05292" units="cm"/>
      <inkml:brushProperty name="color" value="#FF0000"/>
    </inkml:brush>
  </inkml:definitions>
  <inkml:trace contextRef="#ctx0" brushRef="#br0">14040 3715 8167,'-15'-17'353,"15"17"415,-18-16-319,18 16 287,0-16-255,-16 16-385,16 0-96,-17-16 0,0-2-32,17 18 64,-15-16 128,-2 0 128,1 16 129,-1-17-97,0 1-32,1 16 33,0-17 31,-18 0-64,18 17-31,-17 0-33,-1-16-96,2 16-96,-2 0 32,1 16-64,0-16 0,16 0 0,-31 17 0,31 0 0,-16-1 0,-17 1-32,17-1 0,-1 0 32,2 2 0,15 14-32,-17 1 32,2-16 0,-2 16-32,2 0 32,-2 0 32,1 0-32,1 17-32,-1-17 64,0 17-32,16-17 0,-17 17 0,2-17 0,15 16-32,-16 2 32,0-2 0,0 1 0,16-1 0,-16 1 0,0-1 0,-1 1 0,3 0 0,14 17 32,-18-18-96,19 1 128,-16-1 0,15 1-192,17 0 64,-17 0 64,17-1-32,-16 1 0,16-1 0,0 2 32,0-2-32,16 1 0,-16-1 32,0 2 32,17-19-32,-17 18 32,0-1-32,17 1 0,-17 0 0,17-17-32,-17 16 0,15 1 0,-15-1 32,16 1 32,-16-17-32,17 17 0,-17 0 32,18 0-32,-18-1 32,0 1 128,17-16 0,-17 15-64,14 0 0,3-16-32,-17 17-32,17-17-32,0 17 0,0-17-32,-1 17 0,0-17 64,18 1 0,-18-1-32,1 16-32,16-32 128,-17 15-96,18 1 96,-2 1-96,2-18 96,-2 17-31,2-16 31,0-1 32,-2 18-32,1-18-64,16 0 32,-15 2-32,-2-18 32,19 16-32,-19 1 0,19-1 0,-2-16-32,1 0 32,-18 16-32,18-16 32,-1 0-32,2 0 64,-2 0-32,1 0 32,0 0-32,16 0 32,-18 0 0,2 0 1,16-16-1,-15 16 0,15-16 0,-17-1 0,17 17-32,2-16 32,-2-18-64,-1 18 96,1-1-64,17-16 32,-17-1-32,1 2 96,16-2-32,-18 1 0,1-16 32,0 16-31,1-16 63,-1-18-32,0 17 64,0 0-128,-16-16 64,16 0-32,-17 0 96,2 0-192,-2-1 0,-16-16 0,17 1 97,-17-2-65,-16 2-32,15 0 96,-16-2 0,-16-14-32,18 14 256,-18 1-96,0-16-63,0 16-33,0 0-64,-18-16 96,2 16-96,-1 1-64,2-1-224,-19 0 512,1 0-352,-16 17 64,15-1 64,-15 1 64,0 1-32,-19-2 0,19 17 0,-16 1 32,15-1 97,-16 0-225,0 1 64,0-1 32,-18 17-32,18 0 32,0-1 0,0 1-32,0 16-96,-1 1-160,18 0-160,-1 0-161,0 16-192,-15-18 65,30 18-33,-13 0-544,-2 18-641,0 14-1345,1-16-8166</inkml:trace>
  <inkml:trace contextRef="#ctx0" brushRef="#br0" timeOffset="1768.1011">9921 6414 9160,'0'0'2082,"0"0"-1025,0 0-352,-17-16-161,17 16 1,-17 0-97,17 0 1,-15-16-97,-19 16-32,17-17 97,-14 17 63,-3 0-224,0-17 33,2 17-33,-18 0-160,17 0-32,-17 0 0,1 0 0,0 17 160,-19 0-127,19-1-33,-17 0-32,-1 18-32,1-1 0,0 1-32,0-1 0,16 0-33,-15 0-31,15-1 96,0 1 32,0 1-64,-16 15 64,33-16-32,-16 17-32,-1-16 64,18 15 32,-2 1-160,0 0 96,19-1-128,-19 1 160,17-1-64,1 1-32,0 16-32,-1-16 64,0 0 0,17-1 0,-16 18 64,-1-18-32,1 17 0,16-16 32,-17 16 0,1-16-32,16 0 0,-17 16 32,17-16 0,0 0 32,0 0-32,17-2 0,-1 2 32,1 16 32,-1-16-160,1 0 32,-1 0-32,1-1 32,0 1 32,15-1 96,-15-15-64,17 15-128,-3 1 160,4 0-32,14-1 32,1-15-128,-1 15 160,2-16-96,-3 1 0,2 16 0,0-18 0,16 2 0,-17-1-32,18-1 64,-1 3-32,0-3 97,0-16-129,1 18-257,-1-18 610,-1 18-257,1-18-32,18 0 0,-18 1 0,0-17 0,0 17 0,-17-1 0,17-16-64,1 16 64,-17-16-32,0 0 0,16 0 64,-17 0-64,2 0-64,-2 0 0,0-16 32,-16 0 64,16-1-64,-15 0 32,15 1 32,-16 0-64,17-18 64,-16 1-32,-1 16 0,16-16 32,-15 1 32,-2-1-64,1-17 0,2 16 224,-4-15-288,3 16 160,-2-17-160,-15 0 64,17 0-32,-18 1 96,0-1-64,1 0 32,0 1 64,-1-1-128,-16 1 160,17-1-96,-17 0-64,16-16 64,-16 16-32,17 1-128,-1-1 192,-16-17 32,0 18-192,17-17 128,-17 16-32,0 0 0,17-16 0,-17 16 96,0 0-160,-17-16 128,17 18-96,0-2 0,-17-17 64,1 17-32,-1-16 32,17 16-32,-33-16 64,17 16-64,-1 1 32,-16-1 97,0 1-1,16-1-64,-32 0 32,15 1-32,3-1 0,-21 0 32,4 0-32,-2 17 64,0 0 32,-16-16-96,-1 32 33,1-16-33,-17 17-64,1-1-96,-1 1-97,0-2-31,1 18 96,-18 0-32,17 0 32,-16 0-481,17 0-320,-17 18-993,17-2-2914</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6:53.783"/>
    </inkml:context>
    <inkml:brush xml:id="br0">
      <inkml:brushProperty name="width" value="0.05292" units="cm"/>
      <inkml:brushProperty name="height" value="0.05292" units="cm"/>
      <inkml:brushProperty name="color" value="#FF0000"/>
    </inkml:brush>
  </inkml:definitions>
  <inkml:trace contextRef="#ctx0" brushRef="#br0">1278 1527 3427,'0'0'1217,"0"0"-737,-15 0 1058,15 0 544,0 15-513,-17-15-448,17 0-160,-17 0-32,17 0 32,0 0-352,0 0-257,0 0-192,0 0-128,0 0 96,17 0 128,-17 0-159,17 0 31,15 0-128,-15 0 32,17 0 0,15 0-32,-16 0 32,17 0 0,-2 0-32,2-15 0,17 15-128,-1 0-32,0 0 31,1-17-95,16 17-64,-17-17 96,-1 17-193,1 0 97,1-16 32,-1 16-32,0 16-65,1-16-31,-17 0 128,15 0 128,-16 0 96,1 0-1,0 17 66,0-17-1,-17 0 192,17 17 32,-17-17 0,0 0-192,-1 0 0,-15 0 0,16 0 0,-16-17 1,-17 17-1,16 0-32,-16 0 64,16 17 320,-16-17 353,0 0-225,0 0-383,0-17-97,0 17-96,-16 0-321,16 0-832,0-17-1057,-16 17-3491</inkml:trace>
  <inkml:trace contextRef="#ctx0" brushRef="#br0" timeOffset="476.0273">2851 1328 10794,'-17'-17'480,"1"17"-608,16 0 288,0 0 1250,0 0-834,0 0-576,0 0 545,0 0 127,16 17-95,-16-17-257,34 17-224,-19-1-32,2 1-32,16-1 0,-16 0 0,15 2 32,-15-2-64,17 0 32,-19 1 0,2-1 33,0-16-33,0 17-32,0 0 0,-1-17-32,-16 0 64,0 15 128,0-15-32,0 17 128,0-17 192,0 17 1,-16-17-161,-1 0-32,0 16-95,0 1 63,0 0-96,-15-1-32,-2 0-96,-15 18 32,16-18-64,1 18-160,-2-18-257,18 1-800,-17-1-929,16 1-1986</inkml:trace>
  <inkml:trace contextRef="#ctx0" brushRef="#br0" timeOffset="17497.0008">5099 8712 4804,'0'0'448,"0"0"129,0 0 1025,0-15-65,0 15-448,0 0-384,-16 0-33,16 0-31,-16 0 0,16 0-161,-16-17-64,-1 17-191,0 0-97,-15 0 160,15 0-64,-16-16 0,16 16-63,-16-16 191,0 16 192,0-18-95,-17 18 31,18-16-255,-19 0-65,18 16-96,-16 0-32,0 0-32,15 0 0,0 0 0,2 0-32,-2 0-32,18 16 64,-17-16-32,16 16 64,1-16-96,-1 0 64,1 18 0,-1-18 0,17 16-32,-16-16 32,16 16-32,-17 1 32,17-2 0,0 3 0,-17 14 0,17-15-32,0 0 32,-15 16 0,15 0 0,0-16-33,0 16-63,-17 0 96,17-16 0,0 16-32,0 0 64,0 17 0,-16-18-96,16 2 96,0-1 0,0 17-64,0-18 32,0 18 0,0-17 32,0 17 32,0 0-64,0 0 0,0-17 0,-17 16 33,17 1-33,0 0-33,0 0 98,-18-2-97,18 4 64,-15-4-97,15 2 162,-16 0-129,16 0 96,0-1 32,-17 1-32,17-1-32,0 18 32,0-18-32,0 1 0,0-1 0,0-16 0,0 1-32,0-2 0,-17 2 0,17-18 32,0 18-32,0-1 32,0 0-32,0-17 32,17 18-32,-17-1 0,0-16 32,0 15-32,0-16 0,0 1 0,17 0 32,-17-1-64,0 1 0,0-1 0,0-16-32,0 17-64,0 0 32,16-17-32,-16 0 96,0 17 32,0-17 0,0 0 32,0 0-32,0 0 0,0 0 32,0 16-64,0-16 0,-16 16 32,16-16-64,0 0 32,0 16-1,0-16 33,0 0-96,0 0 64,-17 18 64,17-18-32,0 0 0,0 16-64,0-16 96,0 0-32,0 17-64,17-17 128,-17 0-128,0 17 64,0-17 0,0 0 0,0 16-32,0-16 32,16 0 32,-16 16-32,0-16 0,15 0 0,-15 0 0,18 17 0,-18-17 0,17 0 0,-17 0 32,16 0-32,1 0 32,-17 17 0,15-17-32,2 0 161,0 0-129,-1 16 64,-16-16-32,17 0 0,-1 0 0,17 0 0,-16 0-32,0 0 0,15 0 32,-15 0-64,17 0 0,-1 0 32,-17 0 0,18 0-32,15 0-32,-16 0 64,-1 0-64,18 0 64,0 0-96,0 0 96,-17 0 0,17 0-64,-1 0 32,1 0 32,-17 0-32,16 0 32,19 0-32,-20 0-32,2 0 64,16 0 0,-16 0 0,16 0 32,1 0-128,-18 17 160,1-17 0,16 0-96,-17 0-96,17 0 96,-15 0 128,15 0-224,-17 0 160,17 0-128,1-17 128,-2 17-64,1 0 0,-15 0 96,15 0-160,0 0 64,-17 0 0,18 0 0,-19 0 0,2 17 0,17-17 0,-18 0 0,1 0 0,16 0 0,-16 0 32,0 0-320,16 0 544,-17 17-256,1-17 32,-1 0 32,17 0-96,-15 0 64,-2 0-32,0 0-32,18 0 64,-18 0-32,2 0 0,14 0 33,-15 0-1,16 0-97,-16 0 226,16 0-129,-1 0 0,1 0 32,-15 0 0,15 0-64,0 0 0,0 0 96,-16 0-96,15 0-32,2 0 64,-1 0-32,0 0 96,0 0-96,0 0 96,0 0-288,2 0 480,-3 0-128,1 0-160,0 0 32,1 0 0,-1 0 32,0 0 65,0 0-65,0 16 0,2-16-32,-3 0 64,1 0-64,17 16-256,-17-16 512,1 0-288,16 0 0,-18 17 0,1-17-32,17 0 128,0 0-160,-17 17 96,16-17 32,1 0-96,-1 0 64,2 0-32,-2 0 32,-15 0-32,16 0 0,-1 16 0,-16-16 32,17 0 32,0 0-128,0 0 64,-18 0-32,18 0 96,-17 0-64,1 0 0,-1 0 0,0 0 0,-1 0 32,-15 0-320,16-16 512,0 16-224,-15 0 32,15 0-32,0 0 0,-17 0 32,1 0-64,16 0 64,-17 0-64,2 0 32,-2 0 0,1 0-64,-1-17 224,1 17-352,-1 0 192,0-17-96,2 17 64,-2 0-32,-15-16 64,15 16 0,1-16 0,-17-1-64,0 17 32,-1-17-32,1 17 64,2-16-32,-3-1 0,1 0-32,-16 1 32,16 0-129,-17-1 97,1 0 32,0-17-64,15 2 64,-32 16 64,17-18-32,0 1 0,-17-17 0,16 17 0,-16-16 128,18 0-224,-18-18 160,15 0-96,-15 1 64,17 16-64,0 1 32,-17-18 0,0 19 0,17-2 32,-17-17 32,16 18 64,-1-1-128,-15-16 129,0 16-129,18 0 32,-18 2-32,0-19 32,17 17 32,-17-17-128,0 18 32,0-17 32,16-1 64,-16 17-96,0 1 96,0-18-32,0 19 64,0-2-64,0 16 0,0-16-96,0 1 256,0 16-288,0 0 160,0 0-128,0-1-32,0 1 32,-16 0-64,16 0 32,16 16-65,-16-16 225,0 16-64,0 2 65,0 15-130,0-17 162,-16 17-33,16-18-96,0 18 32,0-15 0,-17 15 0,17 0 0,0-17-32,-18 17 64,18-16-64,-15 16-257,-1-16 481,-1 16-95,0 0-1,-15-18-192,-2 18 128,0 0-64,-15 0 0,0 0 32,-1-16 0,1 16-129,-19 0 129,3 0-64,-1 0 0,0-16 32,-17 16 0,18 0 32,-19 0 0,18 0-32,-17-17 32,0 17 0,0 0 96,-16 0-64,1 0 0,15 0 0,-17 0-64,17 0 0,-15 0 0,15 0 128,0 0-192,0 0-192,-16-17 576,17 17-288,-18 0-32,17 0 64,1 0-64,-18 0 96,17 17-96,-16-17 96,17 0 0,-17 0-160,-1 17 192,1-17-224,0 16 128,-1-16-32,1 16 32,1 2-32,-2-18 96,0 16-96,1 0 0,16-16 0,-17 17 96,1-17-64,17 15-64,-1-15 96,-15 18 64,14-18-192,1 17 64,0-17 64,-15 15 32,31-15-128,-16 0 64,1 17-32,15-17 32,2 0-32,-18 0 64,17 17-128,-1-17 192,1 0-96,-17 0-64,18 0 160,-1 0-128,0 0 32,-2 0 0,2 16 0,-16-16 32,16 0-32,0 0-32,-1 0-32,1 0 128,0 0-256,0 0 320,1 0-160,-3 0 32,3 0 0,-1 0 0,0-16 0,-1 16 32,1 0 0,-1 0 32,2 0 32,-1 0-192,-1 0 160,1 0-64,0 0 0,1-17 0,14 17 96,-15-17-192,17 17 128,-18-15 0,18 15 193,-18-17-354,17 17 258,1-18-129,-16 18-193,15-15 546,-16 15-321,-1-17 32,1 17-32,16-16-64,-16 16 32,17 0 0,-2-16 64,-15 16-128,17 0 64,-1 0-64,-16 0-96,17 0 31,-1 0-255,-16 0-96,17 0-705,-19 16-1666,3-16-4100</inkml:trace>
  <inkml:trace contextRef="#ctx0" brushRef="#br0" timeOffset="26705.5275">3561 9276 3331,'0'16'704,"0"-16"-287,0 0 63,0 0 1346,0 0-161,17 0-608,0 0-384,-1 0-32,17 0-33,-16 0 33,16 0-161,-1 0-191,19 0-193,-19 0-96,2-16-160,-18 16-225,17 0-448,-16 0-640,-1 0-769,1-17 192,0 17 641,-17-15 320,0-2 192,0 17 192,0-17-32,0 17 705,0-16 673,-17 16 224,17 0 288,0 0 320,0-17-159,0 17-418,0 0-511,0 0 63,17 0-128,-1 0-63,17 17-33,-16-17 96,17 0 193,-2 0-225,-15 16 0,0-16 65,-1 17-257,-16-17-32,0 17 32,0-2-32,0 18 32,-16-16-160,-18 0 32,17-1 96,2 1-64,-19-1 32,17 17-1025,0-16-2594</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7:25.099"/>
    </inkml:context>
    <inkml:brush xml:id="br0">
      <inkml:brushProperty name="width" value="0.05292" units="cm"/>
      <inkml:brushProperty name="height" value="0.05292" units="cm"/>
      <inkml:brushProperty name="color" value="#FF0000"/>
    </inkml:brush>
  </inkml:definitions>
  <inkml:trace contextRef="#ctx0" brushRef="#br0">3489 4083 3747,'0'0'641,"0"0"-513,16 0 608,-16 0 482,0 0-257,17 0-385,-17 0-288,17-17 97,-1 17-97,0 0 32,1 0-128,0 0 1,16 0-33,0 0 64,0 0-64,1 0 128,15 0 1,17 0 63,0 0-192,0 0 64,0-16 33,18 16-97,-2 0-96,1-17 0,-1 17 32,-16 0 96,17 0 0,0 0 65,0 0 31,-1 0 0,1 0-32,16 0-127,1 0 31,-17 0 64,16 0-96,0 0-32,0 0 0,-16 0-128,-16 17 64,16-17-64,-18 0 32,-16 16 32,19-16 32,-2 0 32,-17 0-96,17 0-192,-16 0 32,15 0-96,-15 0 64,-16 0 31,-1-16-127,0 16-897,-33 0-1730,0 0-4612</inkml:trace>
  <inkml:trace contextRef="#ctx0" brushRef="#br0" timeOffset="2883.1645">3391 6368 1633,'-17'0'897,"17"0"-321,0 0-255,0 0 1472,0 0 1,0 0-993,17 0-449,-17 0 65,0 0 255,0 0-191,0 0-97,14 0 0,-14 0-159,17 0-129,-17 0 32,18 0-32,-1 0 32,-1 0 0,0 0 193,0 0-97,1 0-32,16 0 64,-17 0-32,18-17-192,-18 17-32,17 0 0,-16 0-32,16 0 64,1 0-32,-2 0 32,2 0 0,-1 0-32,0 0 0,0 0 0,-1 0-32,2 0 32,-18 0-32,17 0 32,-16 17 0,-1-17 0,17 0-32,-16 16 32,17-16 0,-18 0 32,17 0-32,-16 0 32,16 17-32,-17-17 0,1 0 0,16 0-32,-33 0 32,17 0-32,-2 16 32,2-16 0,-1 0 0,1 0 0,1 17 0,-1-17-32,14 0 64,-14 0-32,0 0 0,0 17-32,-2-17 0,2 0 64,17 0-32,-18 16 0,17-16-32,-16 0-32,16 0 96,0 0-32,0 0 0,-1 0 0,1 16 0,-15-16 0,14 0 32,2 0-32,-1 0 0,0 0 0,0 0 0,0 0 0,17 0 0,-16 0-32,15 0 32,-16-16 0,17 16 0,-2 0 0,2 0 0,0 0 0,0-16 64,-18 16 0,19 0 0,-1 0-32,-17 0 33,16 0-33,-15 0 32,14 0-64,-14 0 32,15 0-32,-15 0 0,15 0 64,-15-17-64,-2 17 0,18 0 32,-17 0-32,0 0-32,-16 0 32,15 0 0,1 0 0,-16 0 32,16 0-32,-17 0-32,18 0 32,-17 0 0,16 0 0,-17 0 0,18 0 0,-18 0 0,0 0 0,18 0 0,-18 0 0,1 0 0,16 0 32,-17 17-64,18-17 64,-19 0-160,20 0 128,-2 0 0,-18 0 0,19 0 0,-1 0 0,0 0 32,0 0-64,-16 0 32,15 0 0,2 0 0,-17 0 0,15 16 0,2-16 0,-17 0 0,15 0 32,2 0-32,-2 0 64,1 0-64,-16 0 0,16 0 64,-17 0-32,17 0 0,-16 0 0,16 0-32,-17 0 32,2 0-64,15 0 64,-18 0-32,19 0 0,0 0 0,-18 0 32,17 0-32,0 0 0,-17 0 0,17 0 0,0 0-32,-17 0 32,18 0 0,0 0 0,-2 0 0,2 0 0,-2 0 0,2-16 0,-1 16 32,16 0-32,-15 0 0,14 0 0,-13-17 0,-4 17 0,20 0-32,-18 0 32,0 0 0,16 0 0,1 0 0,-17-17-32,17 17 32,-1 0-32,-15 0 64,15 0-32,-16 0 32,1 0-96,15 0 96,0 0-32,-15 0 0,15-16-32,2 16 0,-2 0 32,1 0-64,-1 0-64,0 0 128,1 16-96,-1-16 96,17 0 0,-15 0-32,-2 0 32,18 17 32,-18-17-32,0 0 0,18 17 0,-17-17 0,16 0 0,0 16 0,-16-16 0,15 0 0,-15 16 0,17-16 0,-1 0 0,0 17 0,0-17 32,1 0-64,-1 0 64,0 0-32,0 17 0,0-17 32,1 0 0,-1 0 0,0 0 32,16 16 32,-16-16 0,1 0 32,16 0 128,-17 0-64,0 0-127,-1 0-1,1 0 0,2 0-96,-2-16 96,0 16 0,0 0 32,1 0 0,-1 0 32,-1 0 0,1-17-64,-16 17-32,0 0-32,-16 0-128,14 0-512,-30 0-450,-2 17-1056,-16-17-1825</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8:34.416"/>
    </inkml:context>
    <inkml:brush xml:id="br0">
      <inkml:brushProperty name="width" value="0.05292" units="cm"/>
      <inkml:brushProperty name="height" value="0.05292" units="cm"/>
      <inkml:brushProperty name="color" value="#FF0000"/>
    </inkml:brush>
  </inkml:definitions>
  <inkml:trace contextRef="#ctx0" brushRef="#br0">419 9200 11755,'-34'17'-64,"18"0"-97,-1-1-63,17-16 288,0 0 64,0 0 161,-16 0-225,16 0 0,16 0 224,-16-16 193,17 16-161,16-17-128,1 0-96,-1 1 0,0 0-32,-1-18-64,18 18 32,-1-18 0,17 1-32,-32 0 64,15 0-64,-15 16 0,0-16 0,-2 17 0,2 16-64,-18-18-96,0 18-64,0-15-160,-16 15 31,17-17-95,-17 17-257,0 0-448,0-16-1185,0 16-2563</inkml:trace>
  <inkml:trace contextRef="#ctx0" brushRef="#br0" timeOffset="294.0168">850 8770 9673,'-34'0'0,"34"0"-128,0 0 160,0-17 256,17 17 833,0-17-64,15 17-609,-15-16-320,16 16-63,-1-17-1,2 17-32,-2 0 0,2 0-32,-18 0 0,2 0 0,-2 17 0,0-17 96,0 16-32,-16 1 32,0 0 0,0 15 0,0 2-64,-16-1-96,-16-1-641,14 2-896,2-1-1250,-1 17-3939</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9:44.762"/>
    </inkml:context>
    <inkml:brush xml:id="br0">
      <inkml:brushProperty name="width" value="0.05292" units="cm"/>
      <inkml:brushProperty name="height" value="0.05292" units="cm"/>
      <inkml:brushProperty name="color" value="#FF0000"/>
    </inkml:brush>
  </inkml:definitions>
  <inkml:trace contextRef="#ctx0" brushRef="#br0">2248 6865 1345,'16'0'640,"-16"0"-704,17 0 96,0 0 641,0-17 929,-2 17-129,3 0-480,-2 0-321,1 0 1,0 0-353,-1 0-288,0 0 33,-16 0-33,17 0-64,0 0 64,-17 0 64,16 0-32,0 0-32,1 0-32,16-16 0,-16 16 0,0 0 0,15 0 32,-16 0-64,19 0 32,-3 0 0,-15 16 64,16-16-128,0 0 128,0 0-32,0 17-64,0-17 32,0 0 32,0 0-32,18 0 96,-20 0-64,20 0 128,-2 0 449,0 0-289,1 0-160,16 0 0,-15 0 225,15 0-33,0 0-96,-1 0-32,1 0-31,2 0-65,-2-17-96,0 17 0,0 0 0,-1 0-32,3 0 0,-3 0 0,1-16 0,0 16 96,17 0-64,-16 0 32,16 0 160,-18 0-64,18 0 1,0-16-33,-17 16-32,17 0-32,-18 0 0,18 0 0,-16 0-64,16 0 32,0 0-32,-17 0 0,16-16-32,0 16 96,2 0-96,-18 0 64,16 0-32,0 0 0,1 0 0,-17 0 32,17 0-32,1 0 0,-18 0 0,17 0 0,-1 0 0,1 0 0,-1 16 32,-16-16-32,18 0 32,-2 0 0,0 0 64,1 0 32,0 0 0,0 0-96,-18 0 33,18-16-33,-16 16 0,-1 0 0,0 0 32,0 0 0,2 0 32,-20 0-32,18-17-32,-16 17 0,0 0-32,-1 0 0,-16 0 0,17 0 0,0 0 0,-18 0 0,2 0 0,0 0 0,-2 0-224,-16-17-1025,1 17-2851</inkml:trace>
  <inkml:trace contextRef="#ctx0" brushRef="#br0" timeOffset="4013.2295">13481 6783 704,'0'0'4164,"-17"0"-4196,17 0 32,-17 0 416,17 17 674,0-17-98,0 0-447,0 0-129,0 0 161,0 0 288,17 0-161,0-17-191,0 17-225,-17 0 0,15 0-127,2 0-1,0 0-32,17 0-32,-18 0-64,0 0-32,18 0 0,-18 0 32,34 0 0,-17 0-64,16 0 32,2 0 0,-3 0-64,1 0 32,19 0 0,-2 17 0,0-17 0,16 0 64,-16 0-32,17 0 0,-16 0 0,15 0 32,-15 0-64,16 0 32,-1 0 0,0 16 0,1-16 32,0 0-64,0 0 96,-1 0-96,1 0 32,-17 0 0,17 0 32,0 0-32,-1 16 0,0-16 0,-14 0-32,14 0 32,1 0-32,0 0 32,0 0 32,-1-16-32,-16 16 0,17 0 0,0 0 32,0 0-32,-1 0 0,0 0 0,1-16 0,0 16 0,17 0 0,-18 0 0,18-17 64,-18 17-32,18 0 0,-2 0 0,1-17 0,-16 17 96,17-16 32,-1 16 161,1-17 127,-18 17-64,1 0-191,-1-16-129,-16 16-64,1 0-32,-2 0-257,-15 0-479,-17 0-578,0 0-1568,1 0-4197</inkml:trace>
  <inkml:trace contextRef="#ctx0" brushRef="#br0" timeOffset="21009.2016">3108 12760 6374,'0'17'1697,"0"-17"-640,-16 0-320,16 0 224,0 0-160,-16 0-225,16 0-416,0 0-160,0 0 64,0 0 225,0 0 31,0 0-192,16 0-32,-16 0-64,16 0 64,1 0 0,-17 0 64,17 0-31,-1 0-65,0 0-32,1 0 32,16 0 96,-16 0-64,16-17-32,0 17 0,-16 0-32,32 0 0,-15 0-32,-1 0 32,17-16-32,-18 16 32,18 0 0,-1 0-32,2 0-32,-2 0 64,0 0-32,18 0 32,-18 0-64,0 0 64,19 0 0,-20 0-32,18 0 0,-15 0 32,15-16 64,0 16 129,-16 0-65,16 0-64,0 0-32,0 0-64,0 0 96,0 0-96,18 0 32,-18 0-32,-1 0 32,1 0-32,1 0 32,-1 0-32,17 0 0,-17 0 0,16 0 0,-16 0 32,17 0-64,-16 0 64,16 0-32,-17 0 96,16 0-64,-16-18 32,17 18 0,0 0-32,-1 0 0,0 0-32,-16 0 32,18-16-32,-18 16 32,18 0-32,-18 0 0,0 0 0,-1 0 0,2 0 0,16 0 33,-17 0-33,0 0 0,17-16 32,-18 16-32,18 0 32,-17 0-32,1-18 32,-18 18-32,17 0 0,-16 0-32,-18-16-353,20 16-608,-36 0-320,-1 0-1730</inkml:trace>
  <inkml:trace contextRef="#ctx0" brushRef="#br0" timeOffset="31793.8185">8171 11171 13612,'-17'0'96,"17"0"-352,17 16 384,-1 1 385,1-1 159,17 1-63,-2 0-32,18 15 63,16 2-159,-17-1-65,18-1 129,-18-15-321,0 1 32,2-3-32,-2 18-192,17-17 64,1 18 0,-18-17 1,2-1-194,-2 1 226,-16-1-1,-18-16-256,19 17-225,-34-17-63,17 0-161,-17 0-640,0-17-1634,0 17-2369</inkml:trace>
  <inkml:trace contextRef="#ctx0" brushRef="#br0" timeOffset="32226.8432">8270 11618 13388,'-32'33'385,"14"-33"-417,2 0 96,16 0 320,0 0-32,0-17 161,0 1-321,0-18-64,0 1 0,0-16 96,0-33 129,-17-2-257,-16 2-64,17-1-64,-18 16 64,18 34-32,0 0 320,-1 1-64,17 14 33,0 2-65,17 16-96,15 0 0,18 0 128,0 0-128,32 16-63,2 2 31,-2-18-160,0 0 96,-16 16 32,2-16-128,-2 0-161,-34 16-511,2-16-802,-18-16-1537,-16 0-9415</inkml:trace>
  <inkml:trace contextRef="#ctx0" brushRef="#br0" timeOffset="32781.875">8420 7594 10025,'48'-50'1922,"-14"34"-289,-18-1-480,-16 0-224,16 17-64,-32 0-480,0 17-321,-18 0 32,1-1 0,-32 34 0,-1-17-64,0 16 0,-1 1 0,-16-16 0,17 16-32,17-1 0,-17-16-96,32 1-192,1-1-513,17-18-448,-1-15-1090,17 17-3490</inkml:trace>
  <inkml:trace contextRef="#ctx0" brushRef="#br0" timeOffset="33063.8909">8121 7676 9545,'-66'34'-385,"33"-34"257,-16 33 128,-2-16 160,2 16 257,0 0 447,-1 0 97,33 0 64,1 1-224,16-19-224,16 3 223,1-3-95,33 2-225,-18 0-95,19-17-33,15 0-160,-17 0 129,17-17-161,0 17-64,-16-17-64,16 17-224,-16-15-1089,-33 15-3076</inkml:trace>
  <inkml:trace contextRef="#ctx0" brushRef="#br0" timeOffset="33720.9286">1057 7775 13100,'-33'-15'160,"17"-2"96,-1 17-320,17 0 128,17 0 225,-1 0 351,17 17 1,0-2-129,17 20-31,0-3-65,15 1-96,2 0 33,15 18-161,-15-19-96,16 1-32,-17 1-32,0-18-32,-17 0 0,-16 2-32,1-2-544,-18 0-642,0 1-928,-16-17-1569,0 16-6149</inkml:trace>
  <inkml:trace contextRef="#ctx0" brushRef="#br0" timeOffset="34029.9464">1372 8173 12651,'0'34'-448,"0"-34"512,16 0 160,0 16 1,1-16 63,16 0 96,0 17 1,17-1-65,17-16-224,-19 17 0,20 0 160,-20-17 449,-14 16 416,15-16 96,-15-16-96,-2-18 0,2 1-416,-1-17-96,0-15-33,-16 15-128,-1 0-95,1 16-321,-17 1-352,0 18-417,0 15-1057,0 0-1921,0 0-6951</inkml:trace>
  <inkml:trace contextRef="#ctx0" brushRef="#br0" timeOffset="61812.5353">12951 12844 3939,'-16'16'641,"16"0"-97,0-16 65,-16 0-385,16 0 161,0 0-1,0 0-128,0 0 0,0-16 161,0 16-161,-16 0-128,16 0-160,0 0 32,-17 0 192,17-16 289,0 16 63,-18 0 1,18 0-129,0 0-31,0 0 31,0 0-224,0 0-128,0 0 64,0 0-32,18 0 65,-18 0 63,17 0-32,-17 0 32,16 0 32,0 0-160,0 0 65,1 0-33,16 0-32,-17 0 32,18 0 0,-1 0-96,0 0-32,0-17 0,0 17 0,17 0 32,-18 0-64,19 0 64,-19 0 32,1 0-64,17 0 96,0 0-32,-18-17 32,19 17-64,-2 0 65,-15 0 31,15 0 32,-16 0-64,1 0-64,14 0 0,-13 0 0,-4 0 0,20-16 32,-18 16-96,0 0 96,16 0-64,-15-17 0,15 17 0,1 0 0,-18 0 0,19 0 0,-19 17 32,18-17 32,0 0-32,-17 0 0,16 0 96,-15 0-128,15 0 0,-15 0 0,-3 0 32,21 0-64,-20 0 64,18 0-32,-18 0 32,18 0-32,0 0 32,-17 0 161,16 0-65,2 16-32,15-16-32,-17 0-96,1 0 128,-1 0-160,2 0 128,15 0-128,-17 0 128,1 0-32,16 0-32,-17 0 0,17-16 32,1 16 32,-1 0 32,0 0-32,0 0-64,1 0 32,-1-17-32,0 17 0,0 0 0,-16 0 32,16 0-32,0-17 32,-1 17-32,3 0 32,-3 0 64,-15-16-31,16 16-97,1 0 64,-1 0-64,0 0 32,-17 0-33,17 0-63,-16 0 0,0 0 64,16 0-64,-16 0 64,0 0 0,-1 16 64,0-16-64,1 0 64,-1 0-64,2 0 32,-2 0 0,17 0-96,-16 0 64,-1 0-64,2 0 128,-2 0-32,0 0 64,1 0-128,-1 17 160,17-17-192,-16 0 192,16 0-128,-17 0 64,2 0-64,15 0 64,-17 0-32,18 0 96,-18 0 96,17 17 65,1-17-33,-1 0-32,0 0-32,0-17-128,-15 17-32,-2 0 0,0 0 0,-16-17-64,-16 17-96,16 0-224,-33 0-705,16 0-1474,-16 0-4676</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19:10.712"/>
    </inkml:context>
    <inkml:brush xml:id="br0">
      <inkml:brushProperty name="width" value="0.05292" units="cm"/>
      <inkml:brushProperty name="height" value="0.05292" units="cm"/>
      <inkml:brushProperty name="color" value="#FF0000"/>
    </inkml:brush>
    <inkml:context xml:id="ctx1">
      <inkml:inkSource xml:id="inkSrc5">
        <inkml:traceFormat>
          <inkml:channel name="X" type="integer" max="2560" units="cm"/>
          <inkml:channel name="Y" type="integer" max="720" units="cm"/>
        </inkml:traceFormat>
        <inkml:channelProperties>
          <inkml:channelProperty channel="X" name="resolution" value="56.63717" units="1/cm"/>
          <inkml:channelProperty channel="Y" name="resolution" value="28.34646" units="1/cm"/>
        </inkml:channelProperties>
      </inkml:inkSource>
      <inkml:timestamp xml:id="ts1" timeString="2011-09-23T01:20:45.831"/>
    </inkml:context>
  </inkml:definitions>
  <inkml:trace contextRef="#ctx0" brushRef="#br0">10156 6130 4996,'-17'0'-128,"17"0"512,0 0 609,0 0 769,0 0-417,0 0-288,17 0-320,0-17 0,16 17-129,-17 0-351,17 0-65,1-16 0,15 16-32,-16 0-64,17 0 32,15 0-64,18 0 0,0 0-32,0 0-32,17-17 32,15 17 1,0 0 31,19 0 96,14 0 64,17 0-32,-16 0-64,16 0 0,2 0-64,-1 0 0,-2 0-31,2 0-1,-17 0-32,-1 17 32,1-17-32,-16 16 32,-2 1 0,-14-17 0,-18 0 32,1 0-32,-17 0 64,-17 0-64,-17-17 32,-16 17-160,0 0-256,-16 0-898,-1-16-2465</inkml:trace>
  <inkml:trace contextRef="#ctx0" brushRef="#br0" timeOffset="3809.2178">7642 6180 3971,'0'0'128,"17"0"-256,15 0 417,2 0 479,32 0 33,-1 0 416,18-17 64,17 17 65,-1-16-193,0 16-320,16-17-385,2 17-256,-1-17-64,-2 17-96,3 0-64,-18 0-96,1 0 32,-2 0 96,-30 0-32,-20 0-256,2 0-769,-34 17-993,1-17-2146</inkml:trace>
  <inkml:trace contextRef="#ctx0" brushRef="#br0" timeOffset="8562.4897">7939 7272 3459,'0'0'192,"0"0"0,0 0 193,16-16 415,2 16-95,-2 0-289,1 0-95,-2 0-225,3 0 64,15 0 256,-16 0-95,32 0-33,-16 0-96,17 0 64,15 16-64,1-16 97,1 0-1,33 0 0,-2 0 129,19 0 127,14 0-127,2 0-33,16 0 0,-17 17-95,1-17-97,16 0-128,-16 17 0,15-17-32,0 16-32,18-16 0,-17 0 32,1 0-64,-19 0 32,-15 0 0,-16 0 0,-34 0-288,0 0-417,-33 0-1377,-1 0-2819</inkml:trace>
  <inkml:trace contextRef="#ctx0" brushRef="#br0" timeOffset="20797.1894">15468 9674 3683,'0'0'416,"0"0"161,0 0 1377,0 0 160,0 0-1025,0 0-288,15 0-65,-15 0-159,17 0-65,-17 0-191,16 0-161,1 0-160,0 0 64,-1 0-64,17 0 32,0 0 0,0 16 0,1-16-32,15 0 0,-15 0 0,14 16 64,18-16-96,-16 0 64,16 0-32,-16 0-32,17 17-96,-18-17 64,17 0-32,0 0 0,-16 0 64,16 0 32,0 17 0,1-17 0,-1 0 0,17 0 0,-18 0 0,18 16 0,0-16 0,16 0 0,-16 16 0,17-16 0,-1 0 32,16 0-32,-15 0 32,33 0 0,-19 0 128,20 0-32,14-16 64,-16 16-192,-16-16 32,0 16-32,-1 0 32,2-17-32,-18 17 0,16 0 32,-15 0-64,16-17 0,-16 17-32,-2 0 0,-16-16 64,18 16 0,-33-16 0,-1 16-32,0 0-192,-33-18-289,-17 18-608,-16 0-1313,-16-15-4965</inkml:trace>
  <inkml:trace contextRef="#ctx0" brushRef="#br0" timeOffset="33691.9269">17585 10485 1921,'-17'0'1057,"1"0"993,16 0-352,0 0-161,0 0-127,0 0-1,0 0-352,0 0-448,0 0-161,16 0 257,17 0-65,0 0-191,16 0-33,18 0 65,16 0 31,16 17-128,17-17 1,17 0-161,-2 0-64,18 0-64,-1 0 0,2 0-96,-19 0 96,3 0-32,-36 16-32,2-16-64,-17 0 32,-33 16-64,-1-16-160,-32 0-192,-1 0-353,-16 0-768,0 0-930,-16 0-1889</inkml:trace>
  <inkml:trace contextRef="#ctx1" brushRef="#br0">15313 9282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36888"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73059" name="Rectangle 3"/>
          <p:cNvSpPr>
            <a:spLocks noGrp="1" noChangeArrowheads="1"/>
          </p:cNvSpPr>
          <p:nvPr>
            <p:ph type="dt" idx="1"/>
          </p:nvPr>
        </p:nvSpPr>
        <p:spPr bwMode="auto">
          <a:xfrm>
            <a:off x="3971925" y="0"/>
            <a:ext cx="3036888"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3891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0089" y="4414838"/>
            <a:ext cx="5610225" cy="4184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8829675"/>
            <a:ext cx="3036888"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73063" name="Rectangle 7"/>
          <p:cNvSpPr>
            <a:spLocks noGrp="1" noChangeArrowheads="1"/>
          </p:cNvSpPr>
          <p:nvPr>
            <p:ph type="sldNum" sz="quarter" idx="5"/>
          </p:nvPr>
        </p:nvSpPr>
        <p:spPr bwMode="auto">
          <a:xfrm>
            <a:off x="3971925" y="8829675"/>
            <a:ext cx="3036888"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AFF058EE-E067-422D-B3F9-DAB5A4279427}" type="slidenum">
              <a:rPr lang="en-US"/>
              <a:pPr>
                <a:defRPr/>
              </a:pPr>
              <a:t>‹#›</a:t>
            </a:fld>
            <a:endParaRPr lang="en-US" dirty="0"/>
          </a:p>
        </p:txBody>
      </p:sp>
    </p:spTree>
    <p:extLst>
      <p:ext uri="{BB962C8B-B14F-4D97-AF65-F5344CB8AC3E}">
        <p14:creationId xmlns:p14="http://schemas.microsoft.com/office/powerpoint/2010/main" val="70965734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1</a:t>
            </a:fld>
            <a:endParaRPr lang="en-US" dirty="0"/>
          </a:p>
        </p:txBody>
      </p:sp>
    </p:spTree>
    <p:extLst>
      <p:ext uri="{BB962C8B-B14F-4D97-AF65-F5344CB8AC3E}">
        <p14:creationId xmlns:p14="http://schemas.microsoft.com/office/powerpoint/2010/main" val="2814506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11</a:t>
            </a:fld>
            <a:endParaRPr lang="en-US" dirty="0"/>
          </a:p>
        </p:txBody>
      </p:sp>
    </p:spTree>
    <p:extLst>
      <p:ext uri="{BB962C8B-B14F-4D97-AF65-F5344CB8AC3E}">
        <p14:creationId xmlns:p14="http://schemas.microsoft.com/office/powerpoint/2010/main" val="4166828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12</a:t>
            </a:fld>
            <a:endParaRPr lang="en-US" dirty="0"/>
          </a:p>
        </p:txBody>
      </p:sp>
    </p:spTree>
    <p:extLst>
      <p:ext uri="{BB962C8B-B14F-4D97-AF65-F5344CB8AC3E}">
        <p14:creationId xmlns:p14="http://schemas.microsoft.com/office/powerpoint/2010/main" val="1419050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13</a:t>
            </a:fld>
            <a:endParaRPr lang="en-US" dirty="0"/>
          </a:p>
        </p:txBody>
      </p:sp>
    </p:spTree>
    <p:extLst>
      <p:ext uri="{BB962C8B-B14F-4D97-AF65-F5344CB8AC3E}">
        <p14:creationId xmlns:p14="http://schemas.microsoft.com/office/powerpoint/2010/main" val="2888814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14</a:t>
            </a:fld>
            <a:endParaRPr lang="en-US" dirty="0"/>
          </a:p>
        </p:txBody>
      </p:sp>
    </p:spTree>
    <p:extLst>
      <p:ext uri="{BB962C8B-B14F-4D97-AF65-F5344CB8AC3E}">
        <p14:creationId xmlns:p14="http://schemas.microsoft.com/office/powerpoint/2010/main" val="2929549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15</a:t>
            </a:fld>
            <a:endParaRPr lang="en-US" dirty="0"/>
          </a:p>
        </p:txBody>
      </p:sp>
    </p:spTree>
    <p:extLst>
      <p:ext uri="{BB962C8B-B14F-4D97-AF65-F5344CB8AC3E}">
        <p14:creationId xmlns:p14="http://schemas.microsoft.com/office/powerpoint/2010/main" val="1173117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16</a:t>
            </a:fld>
            <a:endParaRPr lang="en-US" dirty="0"/>
          </a:p>
        </p:txBody>
      </p:sp>
    </p:spTree>
    <p:extLst>
      <p:ext uri="{BB962C8B-B14F-4D97-AF65-F5344CB8AC3E}">
        <p14:creationId xmlns:p14="http://schemas.microsoft.com/office/powerpoint/2010/main" val="1814724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17</a:t>
            </a:fld>
            <a:endParaRPr lang="en-US" dirty="0"/>
          </a:p>
        </p:txBody>
      </p:sp>
    </p:spTree>
    <p:extLst>
      <p:ext uri="{BB962C8B-B14F-4D97-AF65-F5344CB8AC3E}">
        <p14:creationId xmlns:p14="http://schemas.microsoft.com/office/powerpoint/2010/main" val="158465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18</a:t>
            </a:fld>
            <a:endParaRPr lang="en-US" dirty="0"/>
          </a:p>
        </p:txBody>
      </p:sp>
    </p:spTree>
    <p:extLst>
      <p:ext uri="{BB962C8B-B14F-4D97-AF65-F5344CB8AC3E}">
        <p14:creationId xmlns:p14="http://schemas.microsoft.com/office/powerpoint/2010/main" val="3762158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19</a:t>
            </a:fld>
            <a:endParaRPr lang="en-US" dirty="0"/>
          </a:p>
        </p:txBody>
      </p:sp>
    </p:spTree>
    <p:extLst>
      <p:ext uri="{BB962C8B-B14F-4D97-AF65-F5344CB8AC3E}">
        <p14:creationId xmlns:p14="http://schemas.microsoft.com/office/powerpoint/2010/main" val="3180562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20</a:t>
            </a:fld>
            <a:endParaRPr lang="en-US" dirty="0"/>
          </a:p>
        </p:txBody>
      </p:sp>
    </p:spTree>
    <p:extLst>
      <p:ext uri="{BB962C8B-B14F-4D97-AF65-F5344CB8AC3E}">
        <p14:creationId xmlns:p14="http://schemas.microsoft.com/office/powerpoint/2010/main" val="1567234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Widely accepted</a:t>
            </a:r>
            <a:r>
              <a:rPr lang="en-US" baseline="0" dirty="0" smtClean="0"/>
              <a:t> definition. </a:t>
            </a:r>
          </a:p>
          <a:p>
            <a:r>
              <a:rPr lang="en-US" baseline="0" dirty="0" err="1" smtClean="0"/>
              <a:t>Perforamnce</a:t>
            </a:r>
            <a:r>
              <a:rPr lang="en-US" baseline="0" dirty="0" smtClean="0"/>
              <a:t> is </a:t>
            </a:r>
            <a:r>
              <a:rPr lang="en-US" baseline="0" dirty="0" err="1" smtClean="0"/>
              <a:t>qunatitaive</a:t>
            </a:r>
            <a:r>
              <a:rPr lang="en-US" baseline="0" dirty="0" smtClean="0"/>
              <a:t>(Scalar , or vector) lets .8 , you get more experience E . You improve your performance let say .85, it mean you learn.</a:t>
            </a:r>
          </a:p>
          <a:p>
            <a:r>
              <a:rPr lang="en-US" baseline="0" dirty="0" smtClean="0"/>
              <a:t>Experience is some thing gain by some entity and you can </a:t>
            </a:r>
            <a:r>
              <a:rPr lang="en-US" baseline="0" dirty="0" err="1" smtClean="0"/>
              <a:t>can</a:t>
            </a:r>
            <a:r>
              <a:rPr lang="en-US" baseline="0" dirty="0" smtClean="0"/>
              <a:t> direct that entity how to learn. This entity may be any algorithm, robot, software agent.</a:t>
            </a:r>
          </a:p>
          <a:p>
            <a:r>
              <a:rPr lang="en-US" baseline="0" dirty="0" smtClean="0"/>
              <a:t>If b  </a:t>
            </a:r>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2</a:t>
            </a:fld>
            <a:endParaRPr lang="en-US" dirty="0"/>
          </a:p>
        </p:txBody>
      </p:sp>
    </p:spTree>
    <p:extLst>
      <p:ext uri="{BB962C8B-B14F-4D97-AF65-F5344CB8AC3E}">
        <p14:creationId xmlns:p14="http://schemas.microsoft.com/office/powerpoint/2010/main" val="425354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21</a:t>
            </a:fld>
            <a:endParaRPr lang="en-US" dirty="0"/>
          </a:p>
        </p:txBody>
      </p:sp>
    </p:spTree>
    <p:extLst>
      <p:ext uri="{BB962C8B-B14F-4D97-AF65-F5344CB8AC3E}">
        <p14:creationId xmlns:p14="http://schemas.microsoft.com/office/powerpoint/2010/main" val="1584073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Widely accepted</a:t>
            </a:r>
            <a:r>
              <a:rPr lang="en-US" baseline="0" dirty="0" smtClean="0"/>
              <a:t> definition. </a:t>
            </a:r>
          </a:p>
          <a:p>
            <a:r>
              <a:rPr lang="en-US" baseline="0" dirty="0" err="1" smtClean="0"/>
              <a:t>Perforamnce</a:t>
            </a:r>
            <a:r>
              <a:rPr lang="en-US" baseline="0" dirty="0" smtClean="0"/>
              <a:t> is </a:t>
            </a:r>
            <a:r>
              <a:rPr lang="en-US" baseline="0" dirty="0" err="1" smtClean="0"/>
              <a:t>qunatitaive</a:t>
            </a:r>
            <a:r>
              <a:rPr lang="en-US" baseline="0" dirty="0" smtClean="0"/>
              <a:t>(Scalar , or vector) lets .8 , you get more experience E . You improve your performance let say .85, it mean you learn.</a:t>
            </a:r>
          </a:p>
          <a:p>
            <a:r>
              <a:rPr lang="en-US" baseline="0" dirty="0" smtClean="0"/>
              <a:t>Experience is some thing gain by some entity and you can </a:t>
            </a:r>
            <a:r>
              <a:rPr lang="en-US" baseline="0" dirty="0" err="1" smtClean="0"/>
              <a:t>can</a:t>
            </a:r>
            <a:r>
              <a:rPr lang="en-US" baseline="0" dirty="0" smtClean="0"/>
              <a:t> direct that entity how to learn. This entity may be any algorithm, robot, software agent.</a:t>
            </a:r>
          </a:p>
          <a:p>
            <a:r>
              <a:rPr lang="en-US" baseline="0" dirty="0" smtClean="0"/>
              <a:t>If b  </a:t>
            </a:r>
          </a:p>
          <a:p>
            <a:endParaRPr lang="en-US" baseline="0" dirty="0" smtClean="0"/>
          </a:p>
          <a:p>
            <a:r>
              <a:rPr lang="en-US" sz="1200" kern="1200" dirty="0" smtClean="0">
                <a:solidFill>
                  <a:schemeClr val="tx1"/>
                </a:solidFill>
                <a:effectLst/>
                <a:latin typeface="Arial" charset="0"/>
                <a:ea typeface="+mn-ea"/>
                <a:cs typeface="+mn-cs"/>
              </a:rPr>
              <a:t>Deep learning </a:t>
            </a:r>
            <a:r>
              <a:rPr lang="en-US" sz="1200" kern="1200" dirty="0" err="1" smtClean="0">
                <a:solidFill>
                  <a:schemeClr val="tx1"/>
                </a:solidFill>
                <a:effectLst/>
                <a:latin typeface="Arial" charset="0"/>
                <a:ea typeface="+mn-ea"/>
                <a:cs typeface="+mn-cs"/>
              </a:rPr>
              <a:t>liberaries</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Theano</a:t>
            </a:r>
            <a:r>
              <a:rPr lang="en-US" sz="1200" kern="1200" dirty="0" smtClean="0">
                <a:solidFill>
                  <a:schemeClr val="tx1"/>
                </a:solidFill>
                <a:effectLst/>
                <a:latin typeface="Arial" charset="0"/>
                <a:ea typeface="+mn-ea"/>
                <a:cs typeface="+mn-cs"/>
              </a:rPr>
              <a:t>, panda, </a:t>
            </a:r>
            <a:r>
              <a:rPr lang="en-US" sz="1200" kern="1200" dirty="0" err="1" smtClean="0">
                <a:solidFill>
                  <a:schemeClr val="tx1"/>
                </a:solidFill>
                <a:effectLst/>
                <a:latin typeface="Arial" charset="0"/>
                <a:ea typeface="+mn-ea"/>
                <a:cs typeface="+mn-cs"/>
              </a:rPr>
              <a:t>keras</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scikt-Learn,pandas</a:t>
            </a:r>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22</a:t>
            </a:fld>
            <a:endParaRPr lang="en-US" dirty="0"/>
          </a:p>
        </p:txBody>
      </p:sp>
    </p:spTree>
    <p:extLst>
      <p:ext uri="{BB962C8B-B14F-4D97-AF65-F5344CB8AC3E}">
        <p14:creationId xmlns:p14="http://schemas.microsoft.com/office/powerpoint/2010/main" val="1679564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23</a:t>
            </a:fld>
            <a:endParaRPr lang="en-US" dirty="0"/>
          </a:p>
        </p:txBody>
      </p:sp>
    </p:spTree>
    <p:extLst>
      <p:ext uri="{BB962C8B-B14F-4D97-AF65-F5344CB8AC3E}">
        <p14:creationId xmlns:p14="http://schemas.microsoft.com/office/powerpoint/2010/main" val="2544589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24</a:t>
            </a:fld>
            <a:endParaRPr lang="en-US" dirty="0"/>
          </a:p>
        </p:txBody>
      </p:sp>
    </p:spTree>
    <p:extLst>
      <p:ext uri="{BB962C8B-B14F-4D97-AF65-F5344CB8AC3E}">
        <p14:creationId xmlns:p14="http://schemas.microsoft.com/office/powerpoint/2010/main" val="904672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Standard</a:t>
            </a:r>
            <a:r>
              <a:rPr lang="en-US" baseline="0" dirty="0" smtClean="0"/>
              <a:t> notations</a:t>
            </a:r>
          </a:p>
          <a:p>
            <a:r>
              <a:rPr lang="en-US" baseline="0" dirty="0" smtClean="0"/>
              <a:t>You know the </a:t>
            </a:r>
            <a:r>
              <a:rPr lang="en-US" baseline="0" dirty="0" err="1" smtClean="0"/>
              <a:t>latin</a:t>
            </a:r>
            <a:r>
              <a:rPr lang="en-US" baseline="0" dirty="0" smtClean="0"/>
              <a:t> </a:t>
            </a:r>
            <a:r>
              <a:rPr lang="en-US" baseline="0" dirty="0" err="1" smtClean="0"/>
              <a:t>symbole</a:t>
            </a:r>
            <a:r>
              <a:rPr lang="en-US" baseline="0" dirty="0" smtClean="0"/>
              <a:t>  after ABC like sigma, </a:t>
            </a:r>
            <a:r>
              <a:rPr lang="en-US" baseline="0" dirty="0" err="1" smtClean="0"/>
              <a:t>gemma</a:t>
            </a:r>
            <a:r>
              <a:rPr lang="en-US" baseline="0" dirty="0" smtClean="0"/>
              <a:t>, </a:t>
            </a:r>
          </a:p>
          <a:p>
            <a:endParaRPr lang="en-US" baseline="0" dirty="0" smtClean="0"/>
          </a:p>
          <a:p>
            <a:endParaRPr lang="en-US" baseline="0" dirty="0" smtClean="0"/>
          </a:p>
          <a:p>
            <a:r>
              <a:rPr lang="en-US" baseline="0" dirty="0" smtClean="0"/>
              <a:t>e.g. number 2    and put in a variable  x</a:t>
            </a:r>
          </a:p>
          <a:p>
            <a:r>
              <a:rPr lang="en-US" baseline="0" dirty="0" smtClean="0"/>
              <a:t>In ml x is a constant which has some value but we </a:t>
            </a:r>
            <a:r>
              <a:rPr lang="en-US" baseline="0" dirty="0" err="1" smtClean="0"/>
              <a:t>dnt</a:t>
            </a:r>
            <a:r>
              <a:rPr lang="en-US" baseline="0" dirty="0" smtClean="0"/>
              <a:t> know </a:t>
            </a:r>
          </a:p>
          <a:p>
            <a:r>
              <a:rPr lang="en-US" baseline="0" dirty="0" smtClean="0"/>
              <a:t>An other thing opposite to it </a:t>
            </a:r>
          </a:p>
          <a:p>
            <a:r>
              <a:rPr lang="en-US" baseline="0" dirty="0" smtClean="0"/>
              <a:t>X belongs to real number</a:t>
            </a:r>
          </a:p>
          <a:p>
            <a:r>
              <a:rPr lang="en-US" baseline="0" dirty="0" smtClean="0"/>
              <a:t>Random variable </a:t>
            </a:r>
          </a:p>
          <a:p>
            <a:r>
              <a:rPr lang="en-US" baseline="0" dirty="0" smtClean="0"/>
              <a:t>Like a  variable in language we know the chance what chance of the value.</a:t>
            </a:r>
          </a:p>
          <a:p>
            <a:r>
              <a:rPr lang="en-US" dirty="0" smtClean="0"/>
              <a:t> </a:t>
            </a:r>
          </a:p>
          <a:p>
            <a:r>
              <a:rPr lang="en-US" dirty="0" smtClean="0"/>
              <a:t>White board length and width</a:t>
            </a:r>
            <a:r>
              <a:rPr lang="en-US" baseline="0" dirty="0" smtClean="0"/>
              <a:t>  10* 5</a:t>
            </a:r>
          </a:p>
          <a:p>
            <a:r>
              <a:rPr lang="en-US" baseline="0" dirty="0" smtClean="0"/>
              <a:t>Y belong to R square</a:t>
            </a:r>
          </a:p>
          <a:p>
            <a:endParaRPr lang="en-US" baseline="0" dirty="0" smtClean="0"/>
          </a:p>
          <a:p>
            <a:r>
              <a:rPr lang="en-US" baseline="0" dirty="0" smtClean="0"/>
              <a:t>Length and </a:t>
            </a:r>
            <a:r>
              <a:rPr lang="en-US" baseline="0" dirty="0" err="1" smtClean="0"/>
              <a:t>witdht</a:t>
            </a:r>
            <a:r>
              <a:rPr lang="en-US" baseline="0" dirty="0" smtClean="0"/>
              <a:t> and grayscale shade </a:t>
            </a:r>
          </a:p>
          <a:p>
            <a:r>
              <a:rPr lang="en-US" baseline="0" dirty="0" smtClean="0"/>
              <a:t>10,5, 0.8</a:t>
            </a:r>
          </a:p>
          <a:p>
            <a:endParaRPr lang="en-US" dirty="0" smtClean="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25</a:t>
            </a:fld>
            <a:endParaRPr lang="en-US" dirty="0"/>
          </a:p>
        </p:txBody>
      </p:sp>
    </p:spTree>
    <p:extLst>
      <p:ext uri="{BB962C8B-B14F-4D97-AF65-F5344CB8AC3E}">
        <p14:creationId xmlns:p14="http://schemas.microsoft.com/office/powerpoint/2010/main" val="2772708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Widely accepted</a:t>
            </a:r>
            <a:r>
              <a:rPr lang="en-US" baseline="0" dirty="0" smtClean="0"/>
              <a:t> definition. </a:t>
            </a:r>
          </a:p>
          <a:p>
            <a:r>
              <a:rPr lang="en-US" baseline="0" dirty="0" err="1" smtClean="0"/>
              <a:t>Perforamnce</a:t>
            </a:r>
            <a:r>
              <a:rPr lang="en-US" baseline="0" dirty="0" smtClean="0"/>
              <a:t> is </a:t>
            </a:r>
            <a:r>
              <a:rPr lang="en-US" baseline="0" dirty="0" err="1" smtClean="0"/>
              <a:t>qunatitaive</a:t>
            </a:r>
            <a:r>
              <a:rPr lang="en-US" baseline="0" dirty="0" smtClean="0"/>
              <a:t>(Scalar , or vector) lets .8 , you get more experience E . You improve your performance let say .85, it mean you learn.</a:t>
            </a:r>
          </a:p>
          <a:p>
            <a:r>
              <a:rPr lang="en-US" baseline="0" dirty="0" smtClean="0"/>
              <a:t>Experience is some thing gain by some entity and you can </a:t>
            </a:r>
            <a:r>
              <a:rPr lang="en-US" baseline="0" dirty="0" err="1" smtClean="0"/>
              <a:t>can</a:t>
            </a:r>
            <a:r>
              <a:rPr lang="en-US" baseline="0" dirty="0" smtClean="0"/>
              <a:t> direct that entity how to learn. This entity may be any algorithm, robot, software agent.</a:t>
            </a:r>
          </a:p>
          <a:p>
            <a:r>
              <a:rPr lang="en-US" baseline="0" dirty="0" smtClean="0"/>
              <a:t>If b  </a:t>
            </a:r>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26</a:t>
            </a:fld>
            <a:endParaRPr lang="en-US" dirty="0"/>
          </a:p>
        </p:txBody>
      </p:sp>
    </p:spTree>
    <p:extLst>
      <p:ext uri="{BB962C8B-B14F-4D97-AF65-F5344CB8AC3E}">
        <p14:creationId xmlns:p14="http://schemas.microsoft.com/office/powerpoint/2010/main" val="1716359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Three types of learning</a:t>
            </a:r>
          </a:p>
          <a:p>
            <a:r>
              <a:rPr lang="en-US" dirty="0" smtClean="0"/>
              <a:t>Like a teacher</a:t>
            </a:r>
            <a:r>
              <a:rPr lang="en-US" baseline="0" dirty="0" smtClean="0"/>
              <a:t> , </a:t>
            </a:r>
            <a:r>
              <a:rPr lang="en-US" baseline="0" dirty="0" err="1" smtClean="0"/>
              <a:t>supervisiosr</a:t>
            </a:r>
            <a:r>
              <a:rPr lang="en-US" baseline="0" dirty="0" smtClean="0"/>
              <a:t> , you tell him </a:t>
            </a:r>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27</a:t>
            </a:fld>
            <a:endParaRPr lang="en-US" dirty="0"/>
          </a:p>
        </p:txBody>
      </p:sp>
    </p:spTree>
    <p:extLst>
      <p:ext uri="{BB962C8B-B14F-4D97-AF65-F5344CB8AC3E}">
        <p14:creationId xmlns:p14="http://schemas.microsoft.com/office/powerpoint/2010/main" val="1031682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Three types of learning</a:t>
            </a:r>
          </a:p>
          <a:p>
            <a:r>
              <a:rPr lang="en-US" dirty="0" smtClean="0"/>
              <a:t>Like a teacher</a:t>
            </a:r>
            <a:r>
              <a:rPr lang="en-US" baseline="0" dirty="0" smtClean="0"/>
              <a:t> , </a:t>
            </a:r>
            <a:r>
              <a:rPr lang="en-US" baseline="0" dirty="0" err="1" smtClean="0"/>
              <a:t>supervisiosr</a:t>
            </a:r>
            <a:r>
              <a:rPr lang="en-US" baseline="0" dirty="0" smtClean="0"/>
              <a:t> , you tell him </a:t>
            </a:r>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28</a:t>
            </a:fld>
            <a:endParaRPr lang="en-US" dirty="0"/>
          </a:p>
        </p:txBody>
      </p:sp>
    </p:spTree>
    <p:extLst>
      <p:ext uri="{BB962C8B-B14F-4D97-AF65-F5344CB8AC3E}">
        <p14:creationId xmlns:p14="http://schemas.microsoft.com/office/powerpoint/2010/main" val="1658108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Three types of learning</a:t>
            </a:r>
          </a:p>
          <a:p>
            <a:r>
              <a:rPr lang="en-US" dirty="0" smtClean="0"/>
              <a:t>Like a teacher</a:t>
            </a:r>
            <a:r>
              <a:rPr lang="en-US" baseline="0" dirty="0" smtClean="0"/>
              <a:t> , </a:t>
            </a:r>
            <a:r>
              <a:rPr lang="en-US" baseline="0" dirty="0" err="1" smtClean="0"/>
              <a:t>supervisiosr</a:t>
            </a:r>
            <a:r>
              <a:rPr lang="en-US" baseline="0" dirty="0" smtClean="0"/>
              <a:t> , you tell him </a:t>
            </a:r>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29</a:t>
            </a:fld>
            <a:endParaRPr lang="en-US" dirty="0"/>
          </a:p>
        </p:txBody>
      </p:sp>
    </p:spTree>
    <p:extLst>
      <p:ext uri="{BB962C8B-B14F-4D97-AF65-F5344CB8AC3E}">
        <p14:creationId xmlns:p14="http://schemas.microsoft.com/office/powerpoint/2010/main" val="1806185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Three types of learning</a:t>
            </a:r>
          </a:p>
          <a:p>
            <a:r>
              <a:rPr lang="en-US" dirty="0" smtClean="0"/>
              <a:t>Like a teacher</a:t>
            </a:r>
            <a:r>
              <a:rPr lang="en-US" baseline="0" dirty="0" smtClean="0"/>
              <a:t> , </a:t>
            </a:r>
            <a:r>
              <a:rPr lang="en-US" baseline="0" dirty="0" err="1" smtClean="0"/>
              <a:t>supervisiosr</a:t>
            </a:r>
            <a:r>
              <a:rPr lang="en-US" baseline="0" dirty="0" smtClean="0"/>
              <a:t> , you tell him </a:t>
            </a:r>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30</a:t>
            </a:fld>
            <a:endParaRPr lang="en-US" dirty="0"/>
          </a:p>
        </p:txBody>
      </p:sp>
    </p:spTree>
    <p:extLst>
      <p:ext uri="{BB962C8B-B14F-4D97-AF65-F5344CB8AC3E}">
        <p14:creationId xmlns:p14="http://schemas.microsoft.com/office/powerpoint/2010/main" val="353463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3</a:t>
            </a:fld>
            <a:endParaRPr lang="en-US" dirty="0"/>
          </a:p>
        </p:txBody>
      </p:sp>
    </p:spTree>
    <p:extLst>
      <p:ext uri="{BB962C8B-B14F-4D97-AF65-F5344CB8AC3E}">
        <p14:creationId xmlns:p14="http://schemas.microsoft.com/office/powerpoint/2010/main" val="3982607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31</a:t>
            </a:fld>
            <a:endParaRPr lang="en-US"/>
          </a:p>
        </p:txBody>
      </p:sp>
    </p:spTree>
    <p:extLst>
      <p:ext uri="{BB962C8B-B14F-4D97-AF65-F5344CB8AC3E}">
        <p14:creationId xmlns:p14="http://schemas.microsoft.com/office/powerpoint/2010/main" val="172374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fontScale="92500" lnSpcReduction="10000"/>
          </a:bodyPr>
          <a:lstStyle/>
          <a:p>
            <a:r>
              <a:rPr lang="en-US" dirty="0"/>
              <a:t>Unsupervised learning, on the other hand, allows us to approach problems with little or no idea what our results should</a:t>
            </a:r>
          </a:p>
          <a:p>
            <a:r>
              <a:rPr lang="en-US" dirty="0"/>
              <a:t>look like. We can derive structure from data where we don't necessarily know the </a:t>
            </a:r>
            <a:r>
              <a:rPr lang="en-US" dirty="0" smtClean="0"/>
              <a:t>effect </a:t>
            </a:r>
            <a:r>
              <a:rPr lang="en-US" dirty="0"/>
              <a:t>of the variables.</a:t>
            </a:r>
          </a:p>
          <a:p>
            <a:r>
              <a:rPr lang="en-US" dirty="0"/>
              <a:t>We can derive this structure by clustering the data based on relationships among the variables in the data.</a:t>
            </a:r>
          </a:p>
          <a:p>
            <a:r>
              <a:rPr lang="en-US" dirty="0"/>
              <a:t>With unsupervised learning there is no feedback based on the prediction results, i.e., there is no teacher to correct you.</a:t>
            </a:r>
          </a:p>
          <a:p>
            <a:r>
              <a:rPr lang="en-US" dirty="0" smtClean="0"/>
              <a:t>Example</a:t>
            </a:r>
            <a:r>
              <a:rPr lang="en-US" dirty="0"/>
              <a:t>:</a:t>
            </a:r>
          </a:p>
          <a:p>
            <a:r>
              <a:rPr lang="en-US" dirty="0"/>
              <a:t>Clustering: Take a collection of 1000 essays written on the US Economy, and </a:t>
            </a:r>
            <a:r>
              <a:rPr lang="en-US" dirty="0" err="1"/>
              <a:t>nd</a:t>
            </a:r>
            <a:r>
              <a:rPr lang="en-US" dirty="0"/>
              <a:t> a way to automatically group these</a:t>
            </a:r>
          </a:p>
          <a:p>
            <a:r>
              <a:rPr lang="en-US" dirty="0"/>
              <a:t>essays into a small number that are somehow similar or related by </a:t>
            </a:r>
            <a:r>
              <a:rPr lang="en-US" dirty="0" err="1"/>
              <a:t>dierent</a:t>
            </a:r>
            <a:r>
              <a:rPr lang="en-US" dirty="0"/>
              <a:t> variables, such as word frequency, sentence</a:t>
            </a:r>
          </a:p>
          <a:p>
            <a:r>
              <a:rPr lang="en-US" dirty="0"/>
              <a:t>length, page count, and so on.</a:t>
            </a:r>
          </a:p>
          <a:p>
            <a:r>
              <a:rPr lang="en-US" dirty="0"/>
              <a:t>Non-clustering: The "Cocktail Party Algorithm", which can </a:t>
            </a:r>
            <a:r>
              <a:rPr lang="en-US" dirty="0" err="1"/>
              <a:t>nd</a:t>
            </a:r>
            <a:r>
              <a:rPr lang="en-US" dirty="0"/>
              <a:t> structure in messy data (such as the </a:t>
            </a:r>
            <a:r>
              <a:rPr lang="en-US" dirty="0" err="1"/>
              <a:t>identication</a:t>
            </a:r>
            <a:r>
              <a:rPr lang="en-US" dirty="0"/>
              <a:t> of</a:t>
            </a:r>
          </a:p>
          <a:p>
            <a:r>
              <a:rPr lang="en-US" dirty="0"/>
              <a:t>individual voices and music from a mesh of sounds at a cocktail party (https://en.wikipedia.org/wiki/Cocktail_party_eect)</a:t>
            </a:r>
          </a:p>
          <a:p>
            <a:r>
              <a:rPr lang="en-US" dirty="0"/>
              <a:t>). Here is an answer on </a:t>
            </a:r>
            <a:r>
              <a:rPr lang="en-US" dirty="0" err="1"/>
              <a:t>Quora</a:t>
            </a:r>
            <a:r>
              <a:rPr lang="en-US" dirty="0"/>
              <a:t> to enhance your understanding. : https://www.quora.com/What-is-the-dierence-betweensupervised-and-unsupervised-learning-algorithms</a:t>
            </a:r>
          </a:p>
          <a:p>
            <a:r>
              <a:rPr lang="en-US" dirty="0"/>
              <a:t>?</a:t>
            </a:r>
          </a:p>
        </p:txBody>
      </p:sp>
      <p:sp>
        <p:nvSpPr>
          <p:cNvPr id="4" name="Slide Number Placeholder 3"/>
          <p:cNvSpPr>
            <a:spLocks noGrp="1"/>
          </p:cNvSpPr>
          <p:nvPr>
            <p:ph type="sldNum" sz="quarter" idx="10"/>
          </p:nvPr>
        </p:nvSpPr>
        <p:spPr/>
        <p:txBody>
          <a:bodyPr/>
          <a:lstStyle/>
          <a:p>
            <a:fld id="{8FF38DAD-5F37-4EA5-A798-26ED1E453939}" type="slidenum">
              <a:rPr lang="en-US" smtClean="0"/>
              <a:pPr/>
              <a:t>32</a:t>
            </a:fld>
            <a:endParaRPr lang="en-US"/>
          </a:p>
        </p:txBody>
      </p:sp>
    </p:spTree>
    <p:extLst>
      <p:ext uri="{BB962C8B-B14F-4D97-AF65-F5344CB8AC3E}">
        <p14:creationId xmlns:p14="http://schemas.microsoft.com/office/powerpoint/2010/main" val="2551839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smtClean="0"/>
              <a:t>In  unsupervised</a:t>
            </a:r>
            <a:r>
              <a:rPr lang="en-US" baseline="0" dirty="0" smtClean="0"/>
              <a:t> learning there is no labeled data </a:t>
            </a:r>
          </a:p>
          <a:p>
            <a:r>
              <a:rPr lang="en-US" baseline="0" dirty="0" smtClean="0"/>
              <a:t>We are not told what to do. </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33</a:t>
            </a:fld>
            <a:endParaRPr lang="en-US"/>
          </a:p>
        </p:txBody>
      </p:sp>
    </p:spTree>
    <p:extLst>
      <p:ext uri="{BB962C8B-B14F-4D97-AF65-F5344CB8AC3E}">
        <p14:creationId xmlns:p14="http://schemas.microsoft.com/office/powerpoint/2010/main" val="3305519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34</a:t>
            </a:fld>
            <a:endParaRPr lang="en-US"/>
          </a:p>
        </p:txBody>
      </p:sp>
    </p:spTree>
    <p:extLst>
      <p:ext uri="{BB962C8B-B14F-4D97-AF65-F5344CB8AC3E}">
        <p14:creationId xmlns:p14="http://schemas.microsoft.com/office/powerpoint/2010/main" val="308573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F5C7EC7E-4B9C-49BA-A95A-6642C4E1A1DF}" type="slidenum">
              <a:rPr lang="en-US" smtClean="0">
                <a:latin typeface="Arial" pitchFamily="34" charset="0"/>
              </a:rPr>
              <a:pPr/>
              <a:t>35</a:t>
            </a:fld>
            <a:endParaRPr lang="en-US" smtClean="0">
              <a:latin typeface="Arial" pitchFamily="34" charset="0"/>
            </a:endParaRPr>
          </a:p>
        </p:txBody>
      </p:sp>
      <p:sp>
        <p:nvSpPr>
          <p:cNvPr id="145411" name="Rectangle 2"/>
          <p:cNvSpPr>
            <a:spLocks noGrp="1" noRot="1" noChangeAspect="1" noChangeArrowheads="1" noTextEdit="1"/>
          </p:cNvSpPr>
          <p:nvPr>
            <p:ph type="sldImg"/>
          </p:nvPr>
        </p:nvSpPr>
        <p:spPr>
          <a:xfrm>
            <a:off x="1181100" y="696913"/>
            <a:ext cx="4648200" cy="3486150"/>
          </a:xfrm>
          <a:ln/>
        </p:spPr>
      </p:sp>
      <p:sp>
        <p:nvSpPr>
          <p:cNvPr id="145412" name="Rectangle 3"/>
          <p:cNvSpPr>
            <a:spLocks noGrp="1" noChangeArrowheads="1"/>
          </p:cNvSpPr>
          <p:nvPr>
            <p:ph type="body" idx="1"/>
          </p:nvPr>
        </p:nvSpPr>
        <p:spPr>
          <a:noFill/>
          <a:ln/>
        </p:spPr>
        <p:txBody>
          <a:bodyPr/>
          <a:lstStyle/>
          <a:p>
            <a:pPr eaLnBrk="1" hangingPunct="1"/>
            <a:r>
              <a:rPr lang="en-US" dirty="0" smtClean="0">
                <a:latin typeface="Arial" pitchFamily="34" charset="0"/>
              </a:rPr>
              <a:t>One example</a:t>
            </a:r>
            <a:r>
              <a:rPr lang="en-US" baseline="0" dirty="0" smtClean="0">
                <a:latin typeface="Arial" pitchFamily="34" charset="0"/>
              </a:rPr>
              <a:t> is use clustering in </a:t>
            </a:r>
            <a:r>
              <a:rPr lang="en-US" baseline="0" dirty="0" err="1" smtClean="0">
                <a:latin typeface="Arial" pitchFamily="34" charset="0"/>
              </a:rPr>
              <a:t>google</a:t>
            </a:r>
            <a:r>
              <a:rPr lang="en-US" baseline="0" dirty="0" smtClean="0">
                <a:latin typeface="Arial" pitchFamily="34" charset="0"/>
              </a:rPr>
              <a:t> news </a:t>
            </a:r>
          </a:p>
          <a:p>
            <a:pPr eaLnBrk="1" hangingPunct="1"/>
            <a:r>
              <a:rPr lang="en-US" baseline="0" dirty="0" smtClean="0">
                <a:latin typeface="Arial" pitchFamily="34" charset="0"/>
              </a:rPr>
              <a:t>Goes to news.google.com</a:t>
            </a:r>
          </a:p>
          <a:p>
            <a:pPr eaLnBrk="1" hangingPunct="1"/>
            <a:r>
              <a:rPr lang="en-US" baseline="0" dirty="0" smtClean="0">
                <a:latin typeface="Arial" pitchFamily="34" charset="0"/>
              </a:rPr>
              <a:t>Automatically cluster the relevant stories </a:t>
            </a:r>
            <a:endParaRPr lang="en-US" dirty="0" smtClean="0">
              <a:latin typeface="Arial" pitchFamily="34" charset="0"/>
            </a:endParaRPr>
          </a:p>
        </p:txBody>
      </p:sp>
    </p:spTree>
    <p:extLst>
      <p:ext uri="{BB962C8B-B14F-4D97-AF65-F5344CB8AC3E}">
        <p14:creationId xmlns:p14="http://schemas.microsoft.com/office/powerpoint/2010/main" val="2522150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36</a:t>
            </a:fld>
            <a:endParaRPr lang="en-US"/>
          </a:p>
        </p:txBody>
      </p:sp>
    </p:spTree>
    <p:extLst>
      <p:ext uri="{BB962C8B-B14F-4D97-AF65-F5344CB8AC3E}">
        <p14:creationId xmlns:p14="http://schemas.microsoft.com/office/powerpoint/2010/main" val="18986704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37</a:t>
            </a:fld>
            <a:endParaRPr lang="en-US"/>
          </a:p>
        </p:txBody>
      </p:sp>
    </p:spTree>
    <p:extLst>
      <p:ext uri="{BB962C8B-B14F-4D97-AF65-F5344CB8AC3E}">
        <p14:creationId xmlns:p14="http://schemas.microsoft.com/office/powerpoint/2010/main" val="844645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F5C7EC7E-4B9C-49BA-A95A-6642C4E1A1DF}" type="slidenum">
              <a:rPr lang="en-US" smtClean="0">
                <a:latin typeface="Arial" pitchFamily="34" charset="0"/>
              </a:rPr>
              <a:pPr/>
              <a:t>38</a:t>
            </a:fld>
            <a:endParaRPr lang="en-US" smtClean="0">
              <a:latin typeface="Arial" pitchFamily="34" charset="0"/>
            </a:endParaRPr>
          </a:p>
        </p:txBody>
      </p:sp>
      <p:sp>
        <p:nvSpPr>
          <p:cNvPr id="145411" name="Rectangle 2"/>
          <p:cNvSpPr>
            <a:spLocks noGrp="1" noRot="1" noChangeAspect="1" noChangeArrowheads="1" noTextEdit="1"/>
          </p:cNvSpPr>
          <p:nvPr>
            <p:ph type="sldImg"/>
          </p:nvPr>
        </p:nvSpPr>
        <p:spPr>
          <a:xfrm>
            <a:off x="1181100" y="696913"/>
            <a:ext cx="4648200" cy="3486150"/>
          </a:xfrm>
          <a:ln/>
        </p:spPr>
      </p:sp>
      <p:sp>
        <p:nvSpPr>
          <p:cNvPr id="14541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3059197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39</a:t>
            </a:fld>
            <a:endParaRPr lang="en-US"/>
          </a:p>
        </p:txBody>
      </p:sp>
    </p:spTree>
    <p:extLst>
      <p:ext uri="{BB962C8B-B14F-4D97-AF65-F5344CB8AC3E}">
        <p14:creationId xmlns:p14="http://schemas.microsoft.com/office/powerpoint/2010/main" val="10090493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69292E6E-88C1-4F38-9B6A-5AA5D4827F54}" type="slidenum">
              <a:rPr lang="en-US" smtClean="0">
                <a:latin typeface="Arial" pitchFamily="34" charset="0"/>
              </a:rPr>
              <a:pPr/>
              <a:t>40</a:t>
            </a:fld>
            <a:endParaRPr lang="en-US" smtClean="0">
              <a:latin typeface="Arial" pitchFamily="34" charset="0"/>
            </a:endParaRPr>
          </a:p>
        </p:txBody>
      </p:sp>
      <p:sp>
        <p:nvSpPr>
          <p:cNvPr id="152579" name="Rectangle 2"/>
          <p:cNvSpPr>
            <a:spLocks noGrp="1" noRot="1" noChangeAspect="1" noChangeArrowheads="1" noTextEdit="1"/>
          </p:cNvSpPr>
          <p:nvPr>
            <p:ph type="sldImg"/>
          </p:nvPr>
        </p:nvSpPr>
        <p:spPr>
          <a:xfrm>
            <a:off x="1181100" y="696913"/>
            <a:ext cx="4648200" cy="3486150"/>
          </a:xfrm>
          <a:ln/>
        </p:spPr>
      </p:sp>
      <p:sp>
        <p:nvSpPr>
          <p:cNvPr id="152580" name="Rectangle 3"/>
          <p:cNvSpPr>
            <a:spLocks noGrp="1" noChangeArrowheads="1"/>
          </p:cNvSpPr>
          <p:nvPr>
            <p:ph type="body" idx="1"/>
          </p:nvPr>
        </p:nvSpPr>
        <p:spPr>
          <a:noFill/>
          <a:ln/>
        </p:spPr>
        <p:txBody>
          <a:bodyPr/>
          <a:lstStyle/>
          <a:p>
            <a:pPr eaLnBrk="1" hangingPunct="1"/>
            <a:r>
              <a:rPr lang="en-US" dirty="0" smtClean="0">
                <a:latin typeface="Arial" pitchFamily="34" charset="0"/>
              </a:rPr>
              <a:t>Other example</a:t>
            </a:r>
            <a:r>
              <a:rPr lang="en-US" baseline="0" dirty="0" smtClean="0">
                <a:latin typeface="Arial" pitchFamily="34" charset="0"/>
              </a:rPr>
              <a:t> is of </a:t>
            </a:r>
            <a:r>
              <a:rPr lang="en-US" baseline="0" dirty="0" err="1" smtClean="0">
                <a:latin typeface="Arial" pitchFamily="34" charset="0"/>
              </a:rPr>
              <a:t>genomix</a:t>
            </a:r>
            <a:r>
              <a:rPr lang="en-US" baseline="0" dirty="0" smtClean="0">
                <a:latin typeface="Arial" pitchFamily="34" charset="0"/>
              </a:rPr>
              <a:t> </a:t>
            </a:r>
          </a:p>
          <a:p>
            <a:pPr eaLnBrk="1" hangingPunct="1"/>
            <a:r>
              <a:rPr lang="en-US" dirty="0" smtClean="0">
                <a:latin typeface="Arial" pitchFamily="34" charset="0"/>
              </a:rPr>
              <a:t>DNA micro ray data </a:t>
            </a:r>
          </a:p>
          <a:p>
            <a:pPr eaLnBrk="1" hangingPunct="1"/>
            <a:r>
              <a:rPr lang="en-US" dirty="0" smtClean="0">
                <a:latin typeface="Arial" pitchFamily="34" charset="0"/>
              </a:rPr>
              <a:t>How</a:t>
            </a:r>
            <a:r>
              <a:rPr lang="en-US" baseline="0" dirty="0" smtClean="0">
                <a:latin typeface="Arial" pitchFamily="34" charset="0"/>
              </a:rPr>
              <a:t> much a certain have gene</a:t>
            </a:r>
          </a:p>
          <a:p>
            <a:pPr eaLnBrk="1" hangingPunct="1"/>
            <a:r>
              <a:rPr lang="en-US" baseline="0" dirty="0" smtClean="0">
                <a:latin typeface="Arial" pitchFamily="34" charset="0"/>
              </a:rPr>
              <a:t>Color red green and so on 	show a person have a specific gene or not </a:t>
            </a:r>
          </a:p>
          <a:p>
            <a:pPr eaLnBrk="1" hangingPunct="1"/>
            <a:r>
              <a:rPr lang="en-US" baseline="0" dirty="0" smtClean="0">
                <a:latin typeface="Arial" pitchFamily="34" charset="0"/>
              </a:rPr>
              <a:t>We run the clustering </a:t>
            </a:r>
            <a:r>
              <a:rPr lang="en-US" baseline="0" dirty="0" err="1" smtClean="0">
                <a:latin typeface="Arial" pitchFamily="34" charset="0"/>
              </a:rPr>
              <a:t>algo</a:t>
            </a:r>
            <a:r>
              <a:rPr lang="en-US" baseline="0" dirty="0" smtClean="0">
                <a:latin typeface="Arial" pitchFamily="34" charset="0"/>
              </a:rPr>
              <a:t> to </a:t>
            </a:r>
            <a:r>
              <a:rPr lang="en-US" baseline="0" dirty="0" err="1" smtClean="0">
                <a:latin typeface="Arial" pitchFamily="34" charset="0"/>
              </a:rPr>
              <a:t>groupe</a:t>
            </a:r>
            <a:r>
              <a:rPr lang="en-US" baseline="0" dirty="0" smtClean="0">
                <a:latin typeface="Arial" pitchFamily="34" charset="0"/>
              </a:rPr>
              <a:t> the person into different </a:t>
            </a:r>
            <a:r>
              <a:rPr lang="en-US" baseline="0" dirty="0" err="1" smtClean="0">
                <a:latin typeface="Arial" pitchFamily="34" charset="0"/>
              </a:rPr>
              <a:t>catagories</a:t>
            </a:r>
            <a:r>
              <a:rPr lang="en-US" baseline="0" dirty="0" smtClean="0">
                <a:latin typeface="Arial" pitchFamily="34" charset="0"/>
              </a:rPr>
              <a:t> , this is unsupervised learning </a:t>
            </a:r>
          </a:p>
          <a:p>
            <a:pPr eaLnBrk="1" hangingPunct="1"/>
            <a:r>
              <a:rPr lang="en-US" baseline="0" dirty="0" smtClean="0">
                <a:latin typeface="Arial" pitchFamily="34" charset="0"/>
              </a:rPr>
              <a:t>This may tell the type of the person typ1 type 2 </a:t>
            </a:r>
          </a:p>
          <a:p>
            <a:pPr eaLnBrk="1" hangingPunct="1"/>
            <a:endParaRPr lang="en-US" dirty="0" smtClean="0">
              <a:latin typeface="Arial" pitchFamily="34" charset="0"/>
            </a:endParaRPr>
          </a:p>
        </p:txBody>
      </p:sp>
    </p:spTree>
    <p:extLst>
      <p:ext uri="{BB962C8B-B14F-4D97-AF65-F5344CB8AC3E}">
        <p14:creationId xmlns:p14="http://schemas.microsoft.com/office/powerpoint/2010/main" val="240294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Widely accepted</a:t>
            </a:r>
            <a:r>
              <a:rPr lang="en-US" baseline="0" dirty="0" smtClean="0"/>
              <a:t> definition. </a:t>
            </a:r>
          </a:p>
          <a:p>
            <a:r>
              <a:rPr lang="en-US" baseline="0" dirty="0" err="1" smtClean="0"/>
              <a:t>Perforamnce</a:t>
            </a:r>
            <a:r>
              <a:rPr lang="en-US" baseline="0" dirty="0" smtClean="0"/>
              <a:t> is </a:t>
            </a:r>
            <a:r>
              <a:rPr lang="en-US" baseline="0" dirty="0" err="1" smtClean="0"/>
              <a:t>qunatitaive</a:t>
            </a:r>
            <a:r>
              <a:rPr lang="en-US" baseline="0" dirty="0" smtClean="0"/>
              <a:t>(Scalar , or vector) lets .8 , you get more experience E . You improve your performance let say .85, it mean you learn.</a:t>
            </a:r>
          </a:p>
          <a:p>
            <a:r>
              <a:rPr lang="en-US" baseline="0" dirty="0" smtClean="0"/>
              <a:t>Experience is some thing gain by some entity and you can </a:t>
            </a:r>
            <a:r>
              <a:rPr lang="en-US" baseline="0" dirty="0" err="1" smtClean="0"/>
              <a:t>can</a:t>
            </a:r>
            <a:r>
              <a:rPr lang="en-US" baseline="0" dirty="0" smtClean="0"/>
              <a:t> direct that entity how to learn. This entity may be any algorithm, robot, software agent.</a:t>
            </a:r>
          </a:p>
          <a:p>
            <a:r>
              <a:rPr lang="en-US" baseline="0" dirty="0" smtClean="0"/>
              <a:t>If b  </a:t>
            </a:r>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4</a:t>
            </a:fld>
            <a:endParaRPr lang="en-US" dirty="0"/>
          </a:p>
        </p:txBody>
      </p:sp>
    </p:spTree>
    <p:extLst>
      <p:ext uri="{BB962C8B-B14F-4D97-AF65-F5344CB8AC3E}">
        <p14:creationId xmlns:p14="http://schemas.microsoft.com/office/powerpoint/2010/main" val="3007225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5FBE74D1-C910-4D23-AA54-94EDED9843DB}" type="slidenum">
              <a:rPr lang="en-US" smtClean="0">
                <a:latin typeface="Arial" pitchFamily="34" charset="0"/>
              </a:rPr>
              <a:pPr/>
              <a:t>41</a:t>
            </a:fld>
            <a:endParaRPr lang="en-US" smtClean="0">
              <a:latin typeface="Arial" pitchFamily="34" charset="0"/>
            </a:endParaRPr>
          </a:p>
        </p:txBody>
      </p:sp>
      <p:sp>
        <p:nvSpPr>
          <p:cNvPr id="159747" name="Rectangle 2"/>
          <p:cNvSpPr>
            <a:spLocks noGrp="1" noRot="1" noChangeAspect="1" noChangeArrowheads="1" noTextEdit="1"/>
          </p:cNvSpPr>
          <p:nvPr>
            <p:ph type="sldImg"/>
          </p:nvPr>
        </p:nvSpPr>
        <p:spPr>
          <a:xfrm>
            <a:off x="1181100" y="696913"/>
            <a:ext cx="4648200" cy="3486150"/>
          </a:xfrm>
          <a:ln/>
        </p:spPr>
      </p:sp>
      <p:sp>
        <p:nvSpPr>
          <p:cNvPr id="159748" name="Rectangle 3"/>
          <p:cNvSpPr>
            <a:spLocks noGrp="1" noChangeArrowheads="1"/>
          </p:cNvSpPr>
          <p:nvPr>
            <p:ph type="body" idx="1"/>
          </p:nvPr>
        </p:nvSpPr>
        <p:spPr>
          <a:noFill/>
          <a:ln/>
        </p:spPr>
        <p:txBody>
          <a:bodyPr/>
          <a:lstStyle/>
          <a:p>
            <a:pPr eaLnBrk="1" hangingPunct="1">
              <a:lnSpc>
                <a:spcPct val="80000"/>
              </a:lnSpc>
            </a:pPr>
            <a:r>
              <a:rPr lang="en-US" sz="700" dirty="0">
                <a:latin typeface="Arial" pitchFamily="34" charset="0"/>
              </a:rPr>
              <a:t>Unsupervised/clustering is used in much applications.  Is also used to organized large computer clusters</a:t>
            </a:r>
          </a:p>
          <a:p>
            <a:pPr eaLnBrk="1" hangingPunct="1">
              <a:lnSpc>
                <a:spcPct val="80000"/>
              </a:lnSpc>
            </a:pPr>
            <a:r>
              <a:rPr lang="en-US" sz="700" dirty="0">
                <a:latin typeface="Arial" pitchFamily="34" charset="0"/>
              </a:rPr>
              <a:t> you may make the data center on the base of usage of the data , or </a:t>
            </a:r>
            <a:r>
              <a:rPr lang="en-US" sz="700" dirty="0" err="1">
                <a:latin typeface="Arial" pitchFamily="34" charset="0"/>
              </a:rPr>
              <a:t>trafic</a:t>
            </a:r>
            <a:endParaRPr lang="en-US" sz="700" dirty="0">
              <a:latin typeface="Arial" pitchFamily="34" charset="0"/>
            </a:endParaRPr>
          </a:p>
          <a:p>
            <a:pPr eaLnBrk="1" hangingPunct="1">
              <a:lnSpc>
                <a:spcPct val="80000"/>
              </a:lnSpc>
            </a:pPr>
            <a:r>
              <a:rPr lang="en-US" sz="700" dirty="0">
                <a:latin typeface="Arial" pitchFamily="34" charset="0"/>
              </a:rPr>
              <a:t> </a:t>
            </a:r>
          </a:p>
          <a:p>
            <a:pPr eaLnBrk="1" hangingPunct="1">
              <a:lnSpc>
                <a:spcPct val="80000"/>
              </a:lnSpc>
            </a:pPr>
            <a:r>
              <a:rPr lang="en-US" sz="700" dirty="0">
                <a:latin typeface="Arial" pitchFamily="34" charset="0"/>
              </a:rPr>
              <a:t>Astronomical data analysis image obtained from NASA website.</a:t>
            </a:r>
          </a:p>
          <a:p>
            <a:pPr eaLnBrk="1" hangingPunct="1">
              <a:lnSpc>
                <a:spcPct val="80000"/>
              </a:lnSpc>
            </a:pPr>
            <a:endParaRPr lang="en-US" sz="700" dirty="0">
              <a:latin typeface="Arial" pitchFamily="34" charset="0"/>
            </a:endParaRPr>
          </a:p>
          <a:p>
            <a:pPr eaLnBrk="1" hangingPunct="1">
              <a:lnSpc>
                <a:spcPct val="80000"/>
              </a:lnSpc>
            </a:pPr>
            <a:r>
              <a:rPr lang="en-US" sz="700" dirty="0">
                <a:latin typeface="Arial" pitchFamily="34" charset="0"/>
              </a:rPr>
              <a:t>http://www.nasa.gov/multimedia/imagegallery/image_feature_874.html</a:t>
            </a:r>
          </a:p>
          <a:p>
            <a:pPr eaLnBrk="1" hangingPunct="1">
              <a:lnSpc>
                <a:spcPct val="80000"/>
              </a:lnSpc>
            </a:pPr>
            <a:endParaRPr lang="en-US" sz="700" dirty="0">
              <a:latin typeface="Arial" pitchFamily="34" charset="0"/>
            </a:endParaRPr>
          </a:p>
          <a:p>
            <a:pPr eaLnBrk="1" hangingPunct="1">
              <a:lnSpc>
                <a:spcPct val="80000"/>
              </a:lnSpc>
            </a:pPr>
            <a:r>
              <a:rPr lang="en-US" sz="700" dirty="0">
                <a:latin typeface="Arial" pitchFamily="34" charset="0"/>
              </a:rPr>
              <a:t>RCW 79 is seen in the southern Milky Way, 17,200 light-years from Earth in the constellation </a:t>
            </a:r>
            <a:r>
              <a:rPr lang="en-US" sz="700" dirty="0" err="1">
                <a:latin typeface="Arial" pitchFamily="34" charset="0"/>
              </a:rPr>
              <a:t>Centaurus</a:t>
            </a:r>
            <a:r>
              <a:rPr lang="en-US" sz="700" dirty="0">
                <a:latin typeface="Arial" pitchFamily="34" charset="0"/>
              </a:rPr>
              <a:t>. The bubble is 70-light years in diameter, and probably took about one million years to form from the radiation and winds of hot young stars.</a:t>
            </a:r>
            <a:br>
              <a:rPr lang="en-US" sz="700" dirty="0">
                <a:latin typeface="Arial" pitchFamily="34" charset="0"/>
              </a:rPr>
            </a:br>
            <a:r>
              <a:rPr lang="en-US" sz="700" dirty="0">
                <a:latin typeface="Arial" pitchFamily="34" charset="0"/>
              </a:rPr>
              <a:t/>
            </a:r>
            <a:br>
              <a:rPr lang="en-US" sz="700" dirty="0">
                <a:latin typeface="Arial" pitchFamily="34" charset="0"/>
              </a:rPr>
            </a:br>
            <a:r>
              <a:rPr lang="en-US" sz="700" dirty="0">
                <a:latin typeface="Arial" pitchFamily="34" charset="0"/>
              </a:rPr>
              <a:t>The balloon of gas and dust is an example of stimulated star formation. Such stars are born when the hot bubble expands into the interstellar gas and dust around it. RCW 79 has spawned at least two groups of new stars along the edge of the large bubble. Some are visible inside the small bubble in the lower left corner. Another group of baby stars appears near the opening at the top.</a:t>
            </a:r>
            <a:br>
              <a:rPr lang="en-US" sz="700" dirty="0">
                <a:latin typeface="Arial" pitchFamily="34" charset="0"/>
              </a:rPr>
            </a:br>
            <a:r>
              <a:rPr lang="en-US" sz="700" dirty="0">
                <a:latin typeface="Arial" pitchFamily="34" charset="0"/>
              </a:rPr>
              <a:t/>
            </a:r>
            <a:br>
              <a:rPr lang="en-US" sz="700" dirty="0">
                <a:latin typeface="Arial" pitchFamily="34" charset="0"/>
              </a:rPr>
            </a:br>
            <a:r>
              <a:rPr lang="en-US" sz="700" dirty="0">
                <a:latin typeface="Arial" pitchFamily="34" charset="0"/>
              </a:rPr>
              <a:t>NASA's Spitzer Space Telescope easily detects infrared light from the dust particles in RCW 79. The young stars within RCW79 radiate ultraviolet light that excites molecules of dust within the bubble. This causes the dust grains to emit infrared light that is detected by Spitzer and seen here as the extended red features. </a:t>
            </a:r>
          </a:p>
          <a:p>
            <a:pPr eaLnBrk="1" hangingPunct="1">
              <a:lnSpc>
                <a:spcPct val="80000"/>
              </a:lnSpc>
            </a:pPr>
            <a:endParaRPr lang="en-US" sz="700" dirty="0">
              <a:latin typeface="Arial" pitchFamily="34" charset="0"/>
            </a:endParaRPr>
          </a:p>
          <a:p>
            <a:pPr eaLnBrk="1" hangingPunct="1">
              <a:lnSpc>
                <a:spcPct val="80000"/>
              </a:lnSpc>
            </a:pPr>
            <a:r>
              <a:rPr lang="en-US" sz="700" dirty="0">
                <a:latin typeface="Arial" pitchFamily="34" charset="0"/>
              </a:rPr>
              <a:t>Cohesive group of friends</a:t>
            </a:r>
          </a:p>
          <a:p>
            <a:pPr eaLnBrk="1" hangingPunct="1">
              <a:lnSpc>
                <a:spcPct val="80000"/>
              </a:lnSpc>
            </a:pPr>
            <a:r>
              <a:rPr lang="en-US" sz="700" dirty="0">
                <a:latin typeface="Arial" pitchFamily="34" charset="0"/>
              </a:rPr>
              <a:t>Huge database of customer information can be used for customer segmentation. </a:t>
            </a:r>
            <a:r>
              <a:rPr lang="en-US" sz="700" dirty="0" err="1">
                <a:latin typeface="Arial" pitchFamily="34" charset="0"/>
              </a:rPr>
              <a:t>E.g</a:t>
            </a:r>
            <a:r>
              <a:rPr lang="en-US" sz="700" dirty="0">
                <a:latin typeface="Arial" pitchFamily="34" charset="0"/>
              </a:rPr>
              <a:t> sell better</a:t>
            </a:r>
          </a:p>
          <a:p>
            <a:pPr eaLnBrk="1" hangingPunct="1">
              <a:lnSpc>
                <a:spcPct val="80000"/>
              </a:lnSpc>
            </a:pPr>
            <a:r>
              <a:rPr lang="en-US" sz="700" dirty="0">
                <a:latin typeface="Arial" pitchFamily="34" charset="0"/>
              </a:rPr>
              <a:t>These are </a:t>
            </a:r>
            <a:r>
              <a:rPr lang="en-US" sz="700" dirty="0" err="1">
                <a:latin typeface="Arial" pitchFamily="34" charset="0"/>
              </a:rPr>
              <a:t>unsupervisor</a:t>
            </a:r>
            <a:r>
              <a:rPr lang="en-US" sz="700" dirty="0">
                <a:latin typeface="Arial" pitchFamily="34" charset="0"/>
              </a:rPr>
              <a:t> we </a:t>
            </a:r>
            <a:r>
              <a:rPr lang="en-US" sz="700" dirty="0" err="1">
                <a:latin typeface="Arial" pitchFamily="34" charset="0"/>
              </a:rPr>
              <a:t>dnt</a:t>
            </a:r>
            <a:r>
              <a:rPr lang="en-US" sz="700" dirty="0">
                <a:latin typeface="Arial" pitchFamily="34" charset="0"/>
              </a:rPr>
              <a:t> know in advance who is in much </a:t>
            </a:r>
            <a:r>
              <a:rPr lang="en-US" sz="700" dirty="0" err="1">
                <a:latin typeface="Arial" pitchFamily="34" charset="0"/>
              </a:rPr>
              <a:t>segement</a:t>
            </a:r>
            <a:r>
              <a:rPr lang="en-US" sz="700" dirty="0">
                <a:latin typeface="Arial" pitchFamily="34" charset="0"/>
              </a:rPr>
              <a:t> </a:t>
            </a:r>
          </a:p>
          <a:p>
            <a:pPr eaLnBrk="1" hangingPunct="1">
              <a:lnSpc>
                <a:spcPct val="80000"/>
              </a:lnSpc>
            </a:pPr>
            <a:r>
              <a:rPr lang="en-US" sz="700" dirty="0">
                <a:latin typeface="Arial" pitchFamily="34" charset="0"/>
              </a:rPr>
              <a:t/>
            </a:r>
            <a:br>
              <a:rPr lang="en-US" sz="700" dirty="0">
                <a:latin typeface="Arial" pitchFamily="34" charset="0"/>
              </a:rPr>
            </a:br>
            <a:r>
              <a:rPr lang="en-US" sz="700" dirty="0">
                <a:latin typeface="Arial" pitchFamily="34" charset="0"/>
              </a:rPr>
              <a:t>used in astronomical data analysis to cluster the galaxies how they are formed. </a:t>
            </a:r>
            <a:br>
              <a:rPr lang="en-US" sz="700" dirty="0">
                <a:latin typeface="Arial" pitchFamily="34" charset="0"/>
              </a:rPr>
            </a:br>
            <a:r>
              <a:rPr lang="en-US" sz="700" i="1" dirty="0">
                <a:latin typeface="Arial" pitchFamily="34" charset="0"/>
              </a:rPr>
              <a:t>Image credit: NASA/JPL-Caltech/E. </a:t>
            </a:r>
            <a:r>
              <a:rPr lang="en-US" sz="700" i="1" dirty="0" err="1">
                <a:latin typeface="Arial" pitchFamily="34" charset="0"/>
              </a:rPr>
              <a:t>Churchwell</a:t>
            </a:r>
            <a:r>
              <a:rPr lang="en-US" sz="700" i="1" dirty="0">
                <a:latin typeface="Arial" pitchFamily="34" charset="0"/>
              </a:rPr>
              <a:t> (Univ. of Wisconsin, Madison)</a:t>
            </a:r>
            <a:r>
              <a:rPr lang="en-US" sz="700" dirty="0">
                <a:latin typeface="Arial" pitchFamily="34" charset="0"/>
              </a:rPr>
              <a:t> </a:t>
            </a:r>
          </a:p>
          <a:p>
            <a:pPr eaLnBrk="1" hangingPunct="1">
              <a:lnSpc>
                <a:spcPct val="80000"/>
              </a:lnSpc>
            </a:pPr>
            <a:endParaRPr lang="en-US" sz="700" dirty="0">
              <a:latin typeface="Arial" pitchFamily="34" charset="0"/>
            </a:endParaRPr>
          </a:p>
          <a:p>
            <a:pPr eaLnBrk="1" hangingPunct="1">
              <a:lnSpc>
                <a:spcPct val="80000"/>
              </a:lnSpc>
            </a:pPr>
            <a:r>
              <a:rPr lang="en-US" sz="700" dirty="0">
                <a:latin typeface="Arial" pitchFamily="34" charset="0"/>
              </a:rPr>
              <a:t>--------------------</a:t>
            </a:r>
          </a:p>
          <a:p>
            <a:pPr eaLnBrk="1" hangingPunct="1">
              <a:lnSpc>
                <a:spcPct val="80000"/>
              </a:lnSpc>
            </a:pPr>
            <a:endParaRPr lang="en-US" sz="700" dirty="0">
              <a:latin typeface="Arial" pitchFamily="34" charset="0"/>
            </a:endParaRPr>
          </a:p>
          <a:p>
            <a:pPr eaLnBrk="1" hangingPunct="1">
              <a:lnSpc>
                <a:spcPct val="80000"/>
              </a:lnSpc>
            </a:pPr>
            <a:r>
              <a:rPr lang="en-US" sz="700" dirty="0">
                <a:latin typeface="Arial" pitchFamily="34" charset="0"/>
              </a:rPr>
              <a:t>From </a:t>
            </a:r>
          </a:p>
          <a:p>
            <a:pPr eaLnBrk="1" hangingPunct="1">
              <a:lnSpc>
                <a:spcPct val="80000"/>
              </a:lnSpc>
            </a:pPr>
            <a:r>
              <a:rPr lang="en-US" sz="700" dirty="0">
                <a:latin typeface="Arial" pitchFamily="34" charset="0"/>
              </a:rPr>
              <a:t>NASA use guidelines:</a:t>
            </a:r>
          </a:p>
          <a:p>
            <a:pPr eaLnBrk="1" hangingPunct="1">
              <a:lnSpc>
                <a:spcPct val="80000"/>
              </a:lnSpc>
            </a:pPr>
            <a:endParaRPr lang="en-US" sz="700" dirty="0">
              <a:latin typeface="Arial" pitchFamily="34" charset="0"/>
            </a:endParaRPr>
          </a:p>
          <a:p>
            <a:pPr eaLnBrk="1" hangingPunct="1">
              <a:lnSpc>
                <a:spcPct val="80000"/>
              </a:lnSpc>
            </a:pPr>
            <a:r>
              <a:rPr lang="en-US" sz="700" dirty="0">
                <a:latin typeface="Arial" pitchFamily="34" charset="0"/>
              </a:rPr>
              <a:t>http://www.nasa.gov/multimedia/guidelines/index.html</a:t>
            </a:r>
          </a:p>
          <a:p>
            <a:pPr eaLnBrk="1" hangingPunct="1">
              <a:lnSpc>
                <a:spcPct val="80000"/>
              </a:lnSpc>
            </a:pPr>
            <a:endParaRPr lang="en-US" sz="700" dirty="0">
              <a:latin typeface="Arial" pitchFamily="34" charset="0"/>
            </a:endParaRPr>
          </a:p>
          <a:p>
            <a:pPr eaLnBrk="1" hangingPunct="1">
              <a:lnSpc>
                <a:spcPct val="80000"/>
              </a:lnSpc>
            </a:pPr>
            <a:r>
              <a:rPr lang="en-US" sz="700" dirty="0">
                <a:latin typeface="Arial" pitchFamily="34" charset="0"/>
              </a:rPr>
              <a:t> Using NASA Imagery and Linking to NASA Web Sites</a:t>
            </a:r>
            <a:br>
              <a:rPr lang="en-US" sz="700" dirty="0">
                <a:latin typeface="Arial" pitchFamily="34" charset="0"/>
              </a:rPr>
            </a:br>
            <a:r>
              <a:rPr lang="en-US" sz="700" dirty="0">
                <a:latin typeface="Arial" pitchFamily="34" charset="0"/>
              </a:rPr>
              <a:t/>
            </a:r>
            <a:br>
              <a:rPr lang="en-US" sz="700" dirty="0">
                <a:latin typeface="Arial" pitchFamily="34" charset="0"/>
              </a:rPr>
            </a:br>
            <a:r>
              <a:rPr lang="en-US" sz="700" dirty="0">
                <a:latin typeface="Arial" pitchFamily="34" charset="0"/>
              </a:rPr>
              <a:t>10.13.05 </a:t>
            </a:r>
            <a:br>
              <a:rPr lang="en-US" sz="700" dirty="0">
                <a:latin typeface="Arial" pitchFamily="34" charset="0"/>
              </a:rPr>
            </a:br>
            <a:r>
              <a:rPr lang="en-US" sz="700" dirty="0">
                <a:latin typeface="Arial" pitchFamily="34" charset="0"/>
              </a:rPr>
              <a:t/>
            </a:r>
            <a:br>
              <a:rPr lang="en-US" sz="700" dirty="0">
                <a:latin typeface="Arial" pitchFamily="34" charset="0"/>
              </a:rPr>
            </a:br>
            <a:r>
              <a:rPr lang="en-US" sz="700" b="1" dirty="0">
                <a:latin typeface="Arial" pitchFamily="34" charset="0"/>
              </a:rPr>
              <a:t>Still Images, Audio Files and Video</a:t>
            </a:r>
            <a:r>
              <a:rPr lang="en-US" sz="700" dirty="0">
                <a:latin typeface="Arial" pitchFamily="34" charset="0"/>
              </a:rPr>
              <a:t> </a:t>
            </a:r>
          </a:p>
          <a:p>
            <a:pPr eaLnBrk="1" hangingPunct="1">
              <a:lnSpc>
                <a:spcPct val="80000"/>
              </a:lnSpc>
            </a:pPr>
            <a:r>
              <a:rPr lang="en-US" sz="700" dirty="0">
                <a:latin typeface="Arial" pitchFamily="34" charset="0"/>
              </a:rPr>
              <a:t>NASA still images, audio files and video generally are not copyrighted. You may use NASA imagery, video and audio material for educational or informational purposes, including photo collections, textbooks, public exhibits and Internet Web pages. This general permission extends to personal Web pages. </a:t>
            </a:r>
          </a:p>
          <a:p>
            <a:pPr eaLnBrk="1" hangingPunct="1">
              <a:lnSpc>
                <a:spcPct val="80000"/>
              </a:lnSpc>
            </a:pPr>
            <a:r>
              <a:rPr lang="en-US" sz="700" dirty="0">
                <a:latin typeface="Arial" pitchFamily="34" charset="0"/>
              </a:rPr>
              <a:t>This general permission does not extend to use of the NASA insignia logo (the blue "meatball" insignia), the retired NASA logotype (the red "worm" logo) and the NASA seal. These images may not be used by persons who are not NASA employees or on products (including Web pages) that are not NASA sponsored.</a:t>
            </a:r>
          </a:p>
          <a:p>
            <a:pPr eaLnBrk="1" hangingPunct="1">
              <a:lnSpc>
                <a:spcPct val="80000"/>
              </a:lnSpc>
            </a:pPr>
            <a:endParaRPr lang="en-US" sz="700" dirty="0">
              <a:latin typeface="Arial" pitchFamily="34" charset="0"/>
            </a:endParaRPr>
          </a:p>
          <a:p>
            <a:pPr eaLnBrk="1" hangingPunct="1">
              <a:lnSpc>
                <a:spcPct val="80000"/>
              </a:lnSpc>
            </a:pPr>
            <a:r>
              <a:rPr lang="en-US" sz="700" dirty="0">
                <a:latin typeface="Arial" pitchFamily="34" charset="0"/>
              </a:rPr>
              <a:t>If the NASA material is to be used for commercial purposes, especially including advertisements, it must not explicitly or implicitly convey NASA's endorsement of commercial goods or services. If a NASA image includes an identifiable person, using the image for commercial purposes may infringe that person's right of privacy or publicity, and permission should be obtained from the person. Any questions regarding application of any NASA image or emblem should be directed to:</a:t>
            </a:r>
          </a:p>
          <a:p>
            <a:pPr eaLnBrk="1" hangingPunct="1">
              <a:lnSpc>
                <a:spcPct val="80000"/>
              </a:lnSpc>
            </a:pPr>
            <a:endParaRPr lang="en-US" sz="700" dirty="0">
              <a:latin typeface="Arial" pitchFamily="34" charset="0"/>
            </a:endParaRPr>
          </a:p>
          <a:p>
            <a:pPr eaLnBrk="1" hangingPunct="1">
              <a:lnSpc>
                <a:spcPct val="80000"/>
              </a:lnSpc>
            </a:pPr>
            <a:r>
              <a:rPr lang="en-US" sz="700" dirty="0">
                <a:latin typeface="Arial" pitchFamily="34" charset="0"/>
              </a:rPr>
              <a:t>Photo Department </a:t>
            </a:r>
            <a:br>
              <a:rPr lang="en-US" sz="700" dirty="0">
                <a:latin typeface="Arial" pitchFamily="34" charset="0"/>
              </a:rPr>
            </a:br>
            <a:r>
              <a:rPr lang="en-US" sz="700" dirty="0">
                <a:latin typeface="Arial" pitchFamily="34" charset="0"/>
              </a:rPr>
              <a:t>NASA Headquarters</a:t>
            </a:r>
            <a:br>
              <a:rPr lang="en-US" sz="700" dirty="0">
                <a:latin typeface="Arial" pitchFamily="34" charset="0"/>
              </a:rPr>
            </a:br>
            <a:r>
              <a:rPr lang="en-US" sz="700" dirty="0">
                <a:latin typeface="Arial" pitchFamily="34" charset="0"/>
              </a:rPr>
              <a:t>300 E St. SW</a:t>
            </a:r>
            <a:br>
              <a:rPr lang="en-US" sz="700" dirty="0">
                <a:latin typeface="Arial" pitchFamily="34" charset="0"/>
              </a:rPr>
            </a:br>
            <a:r>
              <a:rPr lang="en-US" sz="700" dirty="0">
                <a:latin typeface="Arial" pitchFamily="34" charset="0"/>
              </a:rPr>
              <a:t>Washington, DC 20546</a:t>
            </a:r>
            <a:br>
              <a:rPr lang="en-US" sz="700" dirty="0">
                <a:latin typeface="Arial" pitchFamily="34" charset="0"/>
              </a:rPr>
            </a:br>
            <a:r>
              <a:rPr lang="en-US" sz="700" dirty="0">
                <a:latin typeface="Arial" pitchFamily="34" charset="0"/>
              </a:rPr>
              <a:t>Tel: (202)358-1900</a:t>
            </a:r>
            <a:br>
              <a:rPr lang="en-US" sz="700" dirty="0">
                <a:latin typeface="Arial" pitchFamily="34" charset="0"/>
              </a:rPr>
            </a:br>
            <a:r>
              <a:rPr lang="en-US" sz="700" dirty="0">
                <a:latin typeface="Arial" pitchFamily="34" charset="0"/>
              </a:rPr>
              <a:t>Fax: (202)358-4333</a:t>
            </a:r>
            <a:br>
              <a:rPr lang="en-US" sz="700" dirty="0">
                <a:latin typeface="Arial" pitchFamily="34" charset="0"/>
              </a:rPr>
            </a:br>
            <a:endParaRPr lang="en-US" sz="700" dirty="0">
              <a:latin typeface="Arial" pitchFamily="34" charset="0"/>
            </a:endParaRPr>
          </a:p>
          <a:p>
            <a:pPr eaLnBrk="1" hangingPunct="1">
              <a:lnSpc>
                <a:spcPct val="80000"/>
              </a:lnSpc>
            </a:pPr>
            <a:r>
              <a:rPr lang="en-US" sz="700" b="1" dirty="0">
                <a:latin typeface="Arial" pitchFamily="34" charset="0"/>
              </a:rPr>
              <a:t>Linking to NASA Web Sites</a:t>
            </a:r>
            <a:endParaRPr lang="en-US" sz="700" dirty="0">
              <a:latin typeface="Arial" pitchFamily="34" charset="0"/>
            </a:endParaRPr>
          </a:p>
          <a:p>
            <a:pPr eaLnBrk="1" hangingPunct="1">
              <a:lnSpc>
                <a:spcPct val="80000"/>
              </a:lnSpc>
            </a:pPr>
            <a:r>
              <a:rPr lang="en-US" sz="700" dirty="0">
                <a:latin typeface="Arial" pitchFamily="34" charset="0"/>
              </a:rPr>
              <a:t>NASA Web sites are not copyrighted, and may be linked to from other Web sites, including individuals' personal Web sites, without explicit permission from NASA. However, such links may not explicitly or implicitly convey NASA's endorsement of commercial goods or services.</a:t>
            </a:r>
          </a:p>
          <a:p>
            <a:pPr eaLnBrk="1" hangingPunct="1">
              <a:lnSpc>
                <a:spcPct val="80000"/>
              </a:lnSpc>
            </a:pPr>
            <a:r>
              <a:rPr lang="en-US" sz="700" dirty="0">
                <a:latin typeface="Arial" pitchFamily="34" charset="0"/>
              </a:rPr>
              <a:t>NASA images may be used as graphic "hot links" to NASA Web sites, provided they are used within the guidelines above. This permission does not extend to use of the NASA insignia, the retired NASA logotype or the NASA seal.</a:t>
            </a:r>
          </a:p>
          <a:p>
            <a:pPr eaLnBrk="1" hangingPunct="1">
              <a:lnSpc>
                <a:spcPct val="80000"/>
              </a:lnSpc>
            </a:pPr>
            <a:r>
              <a:rPr lang="en-US" sz="700" b="1" dirty="0">
                <a:latin typeface="Arial" pitchFamily="34" charset="0"/>
              </a:rPr>
              <a:t>Restrictions </a:t>
            </a:r>
            <a:endParaRPr lang="en-US" sz="700" dirty="0">
              <a:latin typeface="Arial" pitchFamily="34" charset="0"/>
            </a:endParaRPr>
          </a:p>
          <a:p>
            <a:pPr eaLnBrk="1" hangingPunct="1">
              <a:lnSpc>
                <a:spcPct val="80000"/>
              </a:lnSpc>
            </a:pPr>
            <a:r>
              <a:rPr lang="en-US" sz="700" dirty="0">
                <a:latin typeface="Arial" pitchFamily="34" charset="0"/>
              </a:rPr>
              <a:t>Please be advised that:</a:t>
            </a:r>
          </a:p>
          <a:p>
            <a:pPr eaLnBrk="1" hangingPunct="1">
              <a:lnSpc>
                <a:spcPct val="80000"/>
              </a:lnSpc>
            </a:pPr>
            <a:r>
              <a:rPr lang="en-US" sz="700" dirty="0">
                <a:latin typeface="Arial" pitchFamily="34" charset="0"/>
              </a:rPr>
              <a:t>1) NASA </a:t>
            </a:r>
            <a:r>
              <a:rPr lang="en-US" sz="700" b="1" dirty="0">
                <a:latin typeface="Arial" pitchFamily="34" charset="0"/>
              </a:rPr>
              <a:t>does not</a:t>
            </a:r>
            <a:r>
              <a:rPr lang="en-US" sz="700" dirty="0">
                <a:latin typeface="Arial" pitchFamily="34" charset="0"/>
              </a:rPr>
              <a:t> endorse or sponsor any commercial product, service, or activity.</a:t>
            </a:r>
          </a:p>
          <a:p>
            <a:pPr eaLnBrk="1" hangingPunct="1">
              <a:lnSpc>
                <a:spcPct val="80000"/>
              </a:lnSpc>
            </a:pPr>
            <a:r>
              <a:rPr lang="en-US" sz="700" dirty="0">
                <a:latin typeface="Arial" pitchFamily="34" charset="0"/>
              </a:rPr>
              <a:t>2) The use of the NASA name, initials, any NASA emblems (including the NASA insignia, the NASA logo and the NASA seal) which would express or imply such endorsement or sponsorship is strictly prohibited.</a:t>
            </a:r>
          </a:p>
          <a:p>
            <a:pPr eaLnBrk="1" hangingPunct="1">
              <a:lnSpc>
                <a:spcPct val="80000"/>
              </a:lnSpc>
            </a:pPr>
            <a:r>
              <a:rPr lang="en-US" sz="700" dirty="0">
                <a:latin typeface="Arial" pitchFamily="34" charset="0"/>
              </a:rPr>
              <a:t>3) Use of the NASA name or initials as an identifying symbol by organizations other than NASA (such as on foods, packaging, containers, signs, or any promotional material) is prohibited.</a:t>
            </a:r>
          </a:p>
          <a:p>
            <a:pPr eaLnBrk="1" hangingPunct="1">
              <a:lnSpc>
                <a:spcPct val="80000"/>
              </a:lnSpc>
            </a:pPr>
            <a:r>
              <a:rPr lang="en-US" sz="700" dirty="0">
                <a:latin typeface="Arial" pitchFamily="34" charset="0"/>
              </a:rPr>
              <a:t>4) NASA </a:t>
            </a:r>
            <a:r>
              <a:rPr lang="en-US" sz="700" b="1" dirty="0">
                <a:latin typeface="Arial" pitchFamily="34" charset="0"/>
              </a:rPr>
              <a:t>does</a:t>
            </a:r>
            <a:r>
              <a:rPr lang="en-US" sz="700" dirty="0">
                <a:latin typeface="Arial" pitchFamily="34" charset="0"/>
              </a:rPr>
              <a:t> permit the use of the NASA logo and insignia on novelty and souvenir-type items. However, such items may be sold and manufactured only after a proposal has been submitted to and approved by a Visual Identity representative from the Public Outreach Division (Phone: 202/358-1750) in accordance with 14 CFR (Code of Federal Regulations) Part 1221. Permission is granted on a nonexclusive basis as it is not NASA's policy to grant exclusive rights to use any of the agency identities.</a:t>
            </a:r>
          </a:p>
          <a:p>
            <a:pPr eaLnBrk="1" hangingPunct="1">
              <a:lnSpc>
                <a:spcPct val="80000"/>
              </a:lnSpc>
            </a:pPr>
            <a:r>
              <a:rPr lang="en-US" sz="700" dirty="0">
                <a:latin typeface="Arial" pitchFamily="34" charset="0"/>
              </a:rPr>
              <a:t>5) No approval for use is authorized by NASA when the use can be construed as an endorsement by NASA of a product, service or activity.</a:t>
            </a:r>
          </a:p>
          <a:p>
            <a:pPr eaLnBrk="1" hangingPunct="1">
              <a:lnSpc>
                <a:spcPct val="80000"/>
              </a:lnSpc>
            </a:pPr>
            <a:r>
              <a:rPr lang="en-US" sz="700" dirty="0">
                <a:latin typeface="Arial" pitchFamily="34" charset="0"/>
              </a:rPr>
              <a:t>6) NASA emblems should be reproduced only from original reproduction proofs, transparencies, or computer files available from NASA Headquarters. Please be advised that approval must be granted by a Visual Identity representative from the Public Outreach Division ( Tel: 202/358-1750) before any reproduction materials can be obtained. </a:t>
            </a:r>
            <a:br>
              <a:rPr lang="en-US" sz="700" dirty="0">
                <a:latin typeface="Arial" pitchFamily="34" charset="0"/>
              </a:rPr>
            </a:br>
            <a:endParaRPr lang="en-US" sz="700" dirty="0">
              <a:latin typeface="Arial" pitchFamily="34" charset="0"/>
            </a:endParaRPr>
          </a:p>
        </p:txBody>
      </p:sp>
    </p:spTree>
    <p:extLst>
      <p:ext uri="{BB962C8B-B14F-4D97-AF65-F5344CB8AC3E}">
        <p14:creationId xmlns:p14="http://schemas.microsoft.com/office/powerpoint/2010/main" val="9642836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smtClean="0"/>
              <a:t>1 and 4</a:t>
            </a:r>
            <a:r>
              <a:rPr lang="en-US" baseline="0" dirty="0" smtClean="0"/>
              <a:t> are </a:t>
            </a:r>
            <a:r>
              <a:rPr lang="en-US" baseline="0" smtClean="0"/>
              <a:t>suerpvised</a:t>
            </a:r>
            <a:endParaRPr lang="en-US" baseline="0" dirty="0" smtClean="0"/>
          </a:p>
          <a:p>
            <a:r>
              <a:rPr lang="en-US" baseline="0" dirty="0" smtClean="0"/>
              <a:t>23 are unsupervised</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42</a:t>
            </a:fld>
            <a:endParaRPr lang="en-US"/>
          </a:p>
        </p:txBody>
      </p:sp>
    </p:spTree>
    <p:extLst>
      <p:ext uri="{BB962C8B-B14F-4D97-AF65-F5344CB8AC3E}">
        <p14:creationId xmlns:p14="http://schemas.microsoft.com/office/powerpoint/2010/main" val="1706290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Widely accepted</a:t>
            </a:r>
            <a:r>
              <a:rPr lang="en-US" baseline="0" dirty="0" smtClean="0"/>
              <a:t> definition. </a:t>
            </a:r>
          </a:p>
          <a:p>
            <a:r>
              <a:rPr lang="en-US" baseline="0" dirty="0" err="1" smtClean="0"/>
              <a:t>Perforamnce</a:t>
            </a:r>
            <a:r>
              <a:rPr lang="en-US" baseline="0" dirty="0" smtClean="0"/>
              <a:t> is </a:t>
            </a:r>
            <a:r>
              <a:rPr lang="en-US" baseline="0" dirty="0" err="1" smtClean="0"/>
              <a:t>qunatitaive</a:t>
            </a:r>
            <a:r>
              <a:rPr lang="en-US" baseline="0" dirty="0" smtClean="0"/>
              <a:t>(Scalar , or vector) lets .8 , you get more experience E . You improve your performance let say .85, it mean you learn.</a:t>
            </a:r>
          </a:p>
          <a:p>
            <a:r>
              <a:rPr lang="en-US" baseline="0" dirty="0" smtClean="0"/>
              <a:t>Experience is some thing gain by some entity and you can </a:t>
            </a:r>
            <a:r>
              <a:rPr lang="en-US" baseline="0" dirty="0" err="1" smtClean="0"/>
              <a:t>can</a:t>
            </a:r>
            <a:r>
              <a:rPr lang="en-US" baseline="0" dirty="0" smtClean="0"/>
              <a:t> direct that entity how to learn. This entity may be any algorithm, robot, software agent.</a:t>
            </a:r>
          </a:p>
          <a:p>
            <a:r>
              <a:rPr lang="en-US" baseline="0" dirty="0" smtClean="0"/>
              <a:t>If b  </a:t>
            </a:r>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5</a:t>
            </a:fld>
            <a:endParaRPr lang="en-US" dirty="0"/>
          </a:p>
        </p:txBody>
      </p:sp>
    </p:spTree>
    <p:extLst>
      <p:ext uri="{BB962C8B-B14F-4D97-AF65-F5344CB8AC3E}">
        <p14:creationId xmlns:p14="http://schemas.microsoft.com/office/powerpoint/2010/main" val="275291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Widely accepted</a:t>
            </a:r>
            <a:r>
              <a:rPr lang="en-US" baseline="0" dirty="0" smtClean="0"/>
              <a:t> definition. </a:t>
            </a:r>
          </a:p>
          <a:p>
            <a:r>
              <a:rPr lang="en-US" baseline="0" dirty="0" err="1" smtClean="0"/>
              <a:t>Perforamnce</a:t>
            </a:r>
            <a:r>
              <a:rPr lang="en-US" baseline="0" dirty="0" smtClean="0"/>
              <a:t> is </a:t>
            </a:r>
            <a:r>
              <a:rPr lang="en-US" baseline="0" dirty="0" err="1" smtClean="0"/>
              <a:t>qunatitaive</a:t>
            </a:r>
            <a:r>
              <a:rPr lang="en-US" baseline="0" dirty="0" smtClean="0"/>
              <a:t>(Scalar , or vector) lets .8 , you get more experience E . You improve your performance let say .85, it mean you learn.</a:t>
            </a:r>
          </a:p>
          <a:p>
            <a:r>
              <a:rPr lang="en-US" baseline="0" dirty="0" smtClean="0"/>
              <a:t>Experience is some thing gain by some entity and you can </a:t>
            </a:r>
            <a:r>
              <a:rPr lang="en-US" baseline="0" dirty="0" err="1" smtClean="0"/>
              <a:t>can</a:t>
            </a:r>
            <a:r>
              <a:rPr lang="en-US" baseline="0" dirty="0" smtClean="0"/>
              <a:t> direct that entity how to learn. This entity may be any algorithm, robot, software agent.</a:t>
            </a:r>
          </a:p>
          <a:p>
            <a:r>
              <a:rPr lang="en-US" baseline="0" dirty="0" smtClean="0"/>
              <a:t>If b  </a:t>
            </a:r>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6</a:t>
            </a:fld>
            <a:endParaRPr lang="en-US" dirty="0"/>
          </a:p>
        </p:txBody>
      </p:sp>
    </p:spTree>
    <p:extLst>
      <p:ext uri="{BB962C8B-B14F-4D97-AF65-F5344CB8AC3E}">
        <p14:creationId xmlns:p14="http://schemas.microsoft.com/office/powerpoint/2010/main" val="1611049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Widely accepted</a:t>
            </a:r>
            <a:r>
              <a:rPr lang="en-US" baseline="0" dirty="0" smtClean="0"/>
              <a:t> definition. </a:t>
            </a:r>
          </a:p>
          <a:p>
            <a:r>
              <a:rPr lang="en-US" baseline="0" dirty="0" err="1" smtClean="0"/>
              <a:t>Perforamnce</a:t>
            </a:r>
            <a:r>
              <a:rPr lang="en-US" baseline="0" dirty="0" smtClean="0"/>
              <a:t> is </a:t>
            </a:r>
            <a:r>
              <a:rPr lang="en-US" baseline="0" dirty="0" err="1" smtClean="0"/>
              <a:t>qunatitaive</a:t>
            </a:r>
            <a:r>
              <a:rPr lang="en-US" baseline="0" dirty="0" smtClean="0"/>
              <a:t>(Scalar , or vector) lets .8 , you get more experience E . You improve your performance let say .85, it mean you learn.</a:t>
            </a:r>
          </a:p>
          <a:p>
            <a:r>
              <a:rPr lang="en-US" baseline="0" dirty="0" smtClean="0"/>
              <a:t>Experience is some thing gain by some entity and you can </a:t>
            </a:r>
            <a:r>
              <a:rPr lang="en-US" baseline="0" dirty="0" err="1" smtClean="0"/>
              <a:t>can</a:t>
            </a:r>
            <a:r>
              <a:rPr lang="en-US" baseline="0" dirty="0" smtClean="0"/>
              <a:t> direct that entity how to learn. This entity may be any algorithm, robot, software agent.</a:t>
            </a:r>
          </a:p>
          <a:p>
            <a:r>
              <a:rPr lang="en-US" baseline="0" dirty="0" smtClean="0"/>
              <a:t>If b  </a:t>
            </a:r>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8</a:t>
            </a:fld>
            <a:endParaRPr lang="en-US" dirty="0"/>
          </a:p>
        </p:txBody>
      </p:sp>
    </p:spTree>
    <p:extLst>
      <p:ext uri="{BB962C8B-B14F-4D97-AF65-F5344CB8AC3E}">
        <p14:creationId xmlns:p14="http://schemas.microsoft.com/office/powerpoint/2010/main" val="1535723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Widely accepted</a:t>
            </a:r>
            <a:r>
              <a:rPr lang="en-US" baseline="0" dirty="0" smtClean="0"/>
              <a:t> definition. </a:t>
            </a:r>
          </a:p>
          <a:p>
            <a:r>
              <a:rPr lang="en-US" baseline="0" dirty="0" err="1" smtClean="0"/>
              <a:t>Perforamnce</a:t>
            </a:r>
            <a:r>
              <a:rPr lang="en-US" baseline="0" dirty="0" smtClean="0"/>
              <a:t> is </a:t>
            </a:r>
            <a:r>
              <a:rPr lang="en-US" baseline="0" dirty="0" err="1" smtClean="0"/>
              <a:t>qunatitaive</a:t>
            </a:r>
            <a:r>
              <a:rPr lang="en-US" baseline="0" dirty="0" smtClean="0"/>
              <a:t>(Scalar , or vector) lets .8 , you get more experience E . You improve your performance let say .85, it mean you learn.</a:t>
            </a:r>
          </a:p>
          <a:p>
            <a:r>
              <a:rPr lang="en-US" baseline="0" dirty="0" smtClean="0"/>
              <a:t>Experience is some thing gain by some entity and you can </a:t>
            </a:r>
            <a:r>
              <a:rPr lang="en-US" baseline="0" dirty="0" err="1" smtClean="0"/>
              <a:t>can</a:t>
            </a:r>
            <a:r>
              <a:rPr lang="en-US" baseline="0" dirty="0" smtClean="0"/>
              <a:t> direct that entity how to learn. This entity may be any algorithm, robot, software agent.</a:t>
            </a:r>
          </a:p>
          <a:p>
            <a:r>
              <a:rPr lang="en-US" baseline="0" dirty="0" smtClean="0"/>
              <a:t>If b  </a:t>
            </a:r>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9</a:t>
            </a:fld>
            <a:endParaRPr lang="en-US" dirty="0"/>
          </a:p>
        </p:txBody>
      </p:sp>
    </p:spTree>
    <p:extLst>
      <p:ext uri="{BB962C8B-B14F-4D97-AF65-F5344CB8AC3E}">
        <p14:creationId xmlns:p14="http://schemas.microsoft.com/office/powerpoint/2010/main" val="3509570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Widely accepted</a:t>
            </a:r>
            <a:r>
              <a:rPr lang="en-US" baseline="0" dirty="0" smtClean="0"/>
              <a:t> definition. </a:t>
            </a:r>
          </a:p>
          <a:p>
            <a:r>
              <a:rPr lang="en-US" baseline="0" dirty="0" err="1" smtClean="0"/>
              <a:t>Perforamnce</a:t>
            </a:r>
            <a:r>
              <a:rPr lang="en-US" baseline="0" dirty="0" smtClean="0"/>
              <a:t> is </a:t>
            </a:r>
            <a:r>
              <a:rPr lang="en-US" baseline="0" dirty="0" err="1" smtClean="0"/>
              <a:t>qunatitaive</a:t>
            </a:r>
            <a:r>
              <a:rPr lang="en-US" baseline="0" dirty="0" smtClean="0"/>
              <a:t>(Scalar , or vector) lets .8 , you get more experience E . You improve your performance let say .85, it mean you learn.</a:t>
            </a:r>
          </a:p>
          <a:p>
            <a:r>
              <a:rPr lang="en-US" baseline="0" dirty="0" smtClean="0"/>
              <a:t>Experience is some thing gain by some entity and you can </a:t>
            </a:r>
            <a:r>
              <a:rPr lang="en-US" baseline="0" dirty="0" err="1" smtClean="0"/>
              <a:t>can</a:t>
            </a:r>
            <a:r>
              <a:rPr lang="en-US" baseline="0" dirty="0" smtClean="0"/>
              <a:t> direct that entity how to learn. This entity may be any algorithm, robot, software agent.</a:t>
            </a:r>
          </a:p>
          <a:p>
            <a:r>
              <a:rPr lang="en-US" baseline="0" dirty="0" smtClean="0"/>
              <a:t>If b  </a:t>
            </a:r>
            <a:endParaRPr lang="en-US" dirty="0"/>
          </a:p>
        </p:txBody>
      </p:sp>
      <p:sp>
        <p:nvSpPr>
          <p:cNvPr id="4" name="Slide Number Placeholder 3"/>
          <p:cNvSpPr>
            <a:spLocks noGrp="1"/>
          </p:cNvSpPr>
          <p:nvPr>
            <p:ph type="sldNum" sz="quarter" idx="10"/>
          </p:nvPr>
        </p:nvSpPr>
        <p:spPr/>
        <p:txBody>
          <a:bodyPr/>
          <a:lstStyle/>
          <a:p>
            <a:pPr>
              <a:defRPr/>
            </a:pPr>
            <a:fld id="{AFF058EE-E067-422D-B3F9-DAB5A4279427}" type="slidenum">
              <a:rPr lang="en-US" smtClean="0"/>
              <a:pPr>
                <a:defRPr/>
              </a:pPr>
              <a:t>10</a:t>
            </a:fld>
            <a:endParaRPr lang="en-US" dirty="0"/>
          </a:p>
        </p:txBody>
      </p:sp>
    </p:spTree>
    <p:extLst>
      <p:ext uri="{BB962C8B-B14F-4D97-AF65-F5344CB8AC3E}">
        <p14:creationId xmlns:p14="http://schemas.microsoft.com/office/powerpoint/2010/main" val="801144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7424C2D-B86F-439A-93C7-736D5D4E0887}"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B064E5C-1D6B-4D69-9110-E07EDDFCCE2E}"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D8735E2-3D58-4BE5-8C50-910F8273FD4C}"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013087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42A0E3A-6B5F-4C9B-BAB7-9EF37FA440C9}"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D1A9424-EA98-4BAA-A9FA-F3C4EBCB3436}"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AF2844E-CAFC-4234-B382-F0600C0DA769}"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6E7EB55-2F3F-449E-AA1E-7A6464A27B60}"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C61A966-E67C-49EC-96DD-0CF8CA9F4039}"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E8EF145E-1276-44AA-9FDD-96F794100B8A}"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550E9D0-D6E2-4C30-B672-62CF91F584C2}"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0CD5AAA-2656-4517-B20B-693CB7831A4D}"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FB8347A-7F16-404A-AF79-30CCEE39632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customXml" Target="../ink/ink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customXml" Target="../ink/ink3.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customXml" Target="../ink/ink4.xml"/></Relationships>
</file>

<file path=ppt/slides/_rels/slide4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9.png"/><Relationship Id="rId7" Type="http://schemas.openxmlformats.org/officeDocument/2006/relationships/image" Target="../media/image32.png"/><Relationship Id="rId12" Type="http://schemas.openxmlformats.org/officeDocument/2006/relationships/image" Target="../media/image37.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chart" Target="../charts/chart1.xml"/><Relationship Id="rId11" Type="http://schemas.openxmlformats.org/officeDocument/2006/relationships/customXml" Target="../ink/ink5.xml"/><Relationship Id="rId5" Type="http://schemas.openxmlformats.org/officeDocument/2006/relationships/image" Target="../media/image31.png"/><Relationship Id="rId10" Type="http://schemas.microsoft.com/office/2007/relationships/hdphoto" Target="../media/hdphoto2.wdp"/><Relationship Id="rId4" Type="http://schemas.openxmlformats.org/officeDocument/2006/relationships/image" Target="../media/image30.png"/><Relationship Id="rId9"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8.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p:cNvGraphicFramePr/>
          <p:nvPr>
            <p:extLst>
              <p:ext uri="{D42A27DB-BD31-4B8C-83A1-F6EECF244321}">
                <p14:modId xmlns:p14="http://schemas.microsoft.com/office/powerpoint/2010/main" val="2790182302"/>
              </p:ext>
            </p:extLst>
          </p:nvPr>
        </p:nvGraphicFramePr>
        <p:xfrm>
          <a:off x="304800" y="228601"/>
          <a:ext cx="8686800" cy="838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p:cNvSpPr>
            <a:spLocks noGrp="1"/>
          </p:cNvSpPr>
          <p:nvPr>
            <p:ph type="sldNum" sz="quarter" idx="12"/>
          </p:nvPr>
        </p:nvSpPr>
        <p:spPr/>
        <p:txBody>
          <a:bodyPr/>
          <a:lstStyle/>
          <a:p>
            <a:pPr>
              <a:defRPr/>
            </a:pPr>
            <a:fld id="{21814621-5F94-43C2-9734-A439835BD8D8}" type="slidenum">
              <a:rPr lang="en-US" smtClean="0"/>
              <a:pPr>
                <a:defRPr/>
              </a:pPr>
              <a:t>1</a:t>
            </a:fld>
            <a:endParaRPr lang="en-US" dirty="0"/>
          </a:p>
        </p:txBody>
      </p:sp>
      <p:pic>
        <p:nvPicPr>
          <p:cNvPr id="3077" name="Picture 5" descr="Emblem"/>
          <p:cNvPicPr>
            <a:picLocks noChangeAspect="1" noChangeArrowheads="1"/>
          </p:cNvPicPr>
          <p:nvPr/>
        </p:nvPicPr>
        <p:blipFill>
          <a:blip r:embed="rId8"/>
          <a:srcRect/>
          <a:stretch>
            <a:fillRect/>
          </a:stretch>
        </p:blipFill>
        <p:spPr bwMode="auto">
          <a:xfrm>
            <a:off x="2819400" y="1447800"/>
            <a:ext cx="3276600"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10</a:t>
            </a:fld>
            <a:endParaRPr lang="en-US" dirty="0"/>
          </a:p>
        </p:txBody>
      </p:sp>
      <p:sp>
        <p:nvSpPr>
          <p:cNvPr id="7174" name="Rectangle 2"/>
          <p:cNvSpPr>
            <a:spLocks noGrp="1" noChangeArrowheads="1"/>
          </p:cNvSpPr>
          <p:nvPr>
            <p:ph type="title" idx="4294967295"/>
          </p:nvPr>
        </p:nvSpPr>
        <p:spPr>
          <a:xfrm>
            <a:off x="685800" y="381000"/>
            <a:ext cx="8001000" cy="762000"/>
          </a:xfrm>
        </p:spPr>
        <p:txBody>
          <a:bodyPr/>
          <a:lstStyle/>
          <a:p>
            <a:pPr eaLnBrk="1" hangingPunct="1"/>
            <a:r>
              <a:rPr lang="en-US" sz="3200" dirty="0" smtClean="0">
                <a:solidFill>
                  <a:srgbClr val="000066"/>
                </a:solidFill>
                <a:latin typeface="Georgia" panose="02040502050405020303" pitchFamily="18" charset="0"/>
              </a:rPr>
              <a:t>Daily used Applications</a:t>
            </a:r>
            <a:endParaRPr lang="en-US" sz="3200" dirty="0">
              <a:solidFill>
                <a:srgbClr val="000066"/>
              </a:solidFill>
              <a:latin typeface="Georgia" panose="02040502050405020303" pitchFamily="18" charset="0"/>
            </a:endParaRPr>
          </a:p>
        </p:txBody>
      </p:sp>
      <p:pic>
        <p:nvPicPr>
          <p:cNvPr id="3" name="Picture 2"/>
          <p:cNvPicPr>
            <a:picLocks noChangeAspect="1"/>
          </p:cNvPicPr>
          <p:nvPr/>
        </p:nvPicPr>
        <p:blipFill>
          <a:blip r:embed="rId3"/>
          <a:stretch>
            <a:fillRect/>
          </a:stretch>
        </p:blipFill>
        <p:spPr>
          <a:xfrm>
            <a:off x="0" y="1628775"/>
            <a:ext cx="8944545" cy="5092700"/>
          </a:xfrm>
          <a:prstGeom prst="rect">
            <a:avLst/>
          </a:prstGeom>
        </p:spPr>
      </p:pic>
    </p:spTree>
    <p:extLst>
      <p:ext uri="{BB962C8B-B14F-4D97-AF65-F5344CB8AC3E}">
        <p14:creationId xmlns:p14="http://schemas.microsoft.com/office/powerpoint/2010/main" val="4093809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11</a:t>
            </a:fld>
            <a:endParaRPr lang="en-US" dirty="0"/>
          </a:p>
        </p:txBody>
      </p:sp>
      <p:sp>
        <p:nvSpPr>
          <p:cNvPr id="7174" name="Rectangle 2"/>
          <p:cNvSpPr>
            <a:spLocks noGrp="1" noChangeArrowheads="1"/>
          </p:cNvSpPr>
          <p:nvPr>
            <p:ph type="title" idx="4294967295"/>
          </p:nvPr>
        </p:nvSpPr>
        <p:spPr>
          <a:xfrm>
            <a:off x="685800" y="381000"/>
            <a:ext cx="8001000" cy="762000"/>
          </a:xfrm>
        </p:spPr>
        <p:txBody>
          <a:bodyPr/>
          <a:lstStyle/>
          <a:p>
            <a:pPr eaLnBrk="1" hangingPunct="1"/>
            <a:r>
              <a:rPr lang="en-US" sz="3200" dirty="0" smtClean="0">
                <a:solidFill>
                  <a:srgbClr val="000066"/>
                </a:solidFill>
                <a:latin typeface="Georgia" panose="02040502050405020303" pitchFamily="18" charset="0"/>
              </a:rPr>
              <a:t>Daily used Applications</a:t>
            </a:r>
            <a:endParaRPr lang="en-US" sz="3200" dirty="0">
              <a:solidFill>
                <a:srgbClr val="000066"/>
              </a:solidFill>
              <a:latin typeface="Georgia" panose="02040502050405020303" pitchFamily="18" charset="0"/>
            </a:endParaRPr>
          </a:p>
        </p:txBody>
      </p:sp>
      <p:pic>
        <p:nvPicPr>
          <p:cNvPr id="2" name="Picture 1"/>
          <p:cNvPicPr>
            <a:picLocks noChangeAspect="1"/>
          </p:cNvPicPr>
          <p:nvPr/>
        </p:nvPicPr>
        <p:blipFill>
          <a:blip r:embed="rId3"/>
          <a:stretch>
            <a:fillRect/>
          </a:stretch>
        </p:blipFill>
        <p:spPr>
          <a:xfrm>
            <a:off x="304800" y="1143000"/>
            <a:ext cx="8686800" cy="5635775"/>
          </a:xfrm>
          <a:prstGeom prst="rect">
            <a:avLst/>
          </a:prstGeom>
        </p:spPr>
      </p:pic>
    </p:spTree>
    <p:extLst>
      <p:ext uri="{BB962C8B-B14F-4D97-AF65-F5344CB8AC3E}">
        <p14:creationId xmlns:p14="http://schemas.microsoft.com/office/powerpoint/2010/main" val="3237766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12</a:t>
            </a:fld>
            <a:endParaRPr lang="en-US" dirty="0"/>
          </a:p>
        </p:txBody>
      </p:sp>
      <p:sp>
        <p:nvSpPr>
          <p:cNvPr id="7174" name="Rectangle 2"/>
          <p:cNvSpPr>
            <a:spLocks noGrp="1" noChangeArrowheads="1"/>
          </p:cNvSpPr>
          <p:nvPr>
            <p:ph type="title" idx="4294967295"/>
          </p:nvPr>
        </p:nvSpPr>
        <p:spPr>
          <a:xfrm>
            <a:off x="685800" y="381000"/>
            <a:ext cx="8001000" cy="762000"/>
          </a:xfrm>
        </p:spPr>
        <p:txBody>
          <a:bodyPr/>
          <a:lstStyle/>
          <a:p>
            <a:pPr eaLnBrk="1" hangingPunct="1"/>
            <a:r>
              <a:rPr lang="en-US" sz="3200" dirty="0" smtClean="0">
                <a:solidFill>
                  <a:srgbClr val="000066"/>
                </a:solidFill>
                <a:latin typeface="Georgia" panose="02040502050405020303" pitchFamily="18" charset="0"/>
              </a:rPr>
              <a:t>Daily used Applications</a:t>
            </a:r>
            <a:endParaRPr lang="en-US" sz="3200" dirty="0">
              <a:solidFill>
                <a:srgbClr val="000066"/>
              </a:solidFill>
              <a:latin typeface="Georgia" panose="02040502050405020303" pitchFamily="18" charset="0"/>
            </a:endParaRPr>
          </a:p>
        </p:txBody>
      </p:sp>
      <p:pic>
        <p:nvPicPr>
          <p:cNvPr id="3" name="Picture 2"/>
          <p:cNvPicPr>
            <a:picLocks noChangeAspect="1"/>
          </p:cNvPicPr>
          <p:nvPr/>
        </p:nvPicPr>
        <p:blipFill>
          <a:blip r:embed="rId3"/>
          <a:stretch>
            <a:fillRect/>
          </a:stretch>
        </p:blipFill>
        <p:spPr>
          <a:xfrm>
            <a:off x="1" y="1295400"/>
            <a:ext cx="9143999" cy="5562600"/>
          </a:xfrm>
          <a:prstGeom prst="rect">
            <a:avLst/>
          </a:prstGeom>
        </p:spPr>
      </p:pic>
    </p:spTree>
    <p:extLst>
      <p:ext uri="{BB962C8B-B14F-4D97-AF65-F5344CB8AC3E}">
        <p14:creationId xmlns:p14="http://schemas.microsoft.com/office/powerpoint/2010/main" val="32064091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13</a:t>
            </a:fld>
            <a:endParaRPr lang="en-US" dirty="0"/>
          </a:p>
        </p:txBody>
      </p:sp>
      <p:sp>
        <p:nvSpPr>
          <p:cNvPr id="7174" name="Rectangle 2"/>
          <p:cNvSpPr>
            <a:spLocks noGrp="1" noChangeArrowheads="1"/>
          </p:cNvSpPr>
          <p:nvPr>
            <p:ph type="title" idx="4294967295"/>
          </p:nvPr>
        </p:nvSpPr>
        <p:spPr>
          <a:xfrm>
            <a:off x="685800" y="381000"/>
            <a:ext cx="8001000" cy="762000"/>
          </a:xfrm>
        </p:spPr>
        <p:txBody>
          <a:bodyPr/>
          <a:lstStyle/>
          <a:p>
            <a:pPr eaLnBrk="1" hangingPunct="1"/>
            <a:r>
              <a:rPr lang="en-US" sz="3200" dirty="0" smtClean="0">
                <a:solidFill>
                  <a:srgbClr val="000066"/>
                </a:solidFill>
                <a:latin typeface="Georgia" panose="02040502050405020303" pitchFamily="18" charset="0"/>
              </a:rPr>
              <a:t>Applications</a:t>
            </a:r>
            <a:endParaRPr lang="en-US" sz="3200" dirty="0">
              <a:solidFill>
                <a:srgbClr val="000066"/>
              </a:solidFill>
              <a:latin typeface="Georgia" panose="02040502050405020303" pitchFamily="18" charset="0"/>
            </a:endParaRPr>
          </a:p>
        </p:txBody>
      </p:sp>
      <p:pic>
        <p:nvPicPr>
          <p:cNvPr id="2" name="Picture 1"/>
          <p:cNvPicPr>
            <a:picLocks noChangeAspect="1"/>
          </p:cNvPicPr>
          <p:nvPr/>
        </p:nvPicPr>
        <p:blipFill>
          <a:blip r:embed="rId3"/>
          <a:stretch>
            <a:fillRect/>
          </a:stretch>
        </p:blipFill>
        <p:spPr>
          <a:xfrm>
            <a:off x="0" y="1295401"/>
            <a:ext cx="9144000" cy="5654040"/>
          </a:xfrm>
          <a:prstGeom prst="rect">
            <a:avLst/>
          </a:prstGeom>
        </p:spPr>
      </p:pic>
    </p:spTree>
    <p:extLst>
      <p:ext uri="{BB962C8B-B14F-4D97-AF65-F5344CB8AC3E}">
        <p14:creationId xmlns:p14="http://schemas.microsoft.com/office/powerpoint/2010/main" val="29197370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14</a:t>
            </a:fld>
            <a:endParaRPr lang="en-US" dirty="0"/>
          </a:p>
        </p:txBody>
      </p:sp>
      <p:sp>
        <p:nvSpPr>
          <p:cNvPr id="7174" name="Rectangle 2"/>
          <p:cNvSpPr>
            <a:spLocks noGrp="1" noChangeArrowheads="1"/>
          </p:cNvSpPr>
          <p:nvPr>
            <p:ph type="title" idx="4294967295"/>
          </p:nvPr>
        </p:nvSpPr>
        <p:spPr>
          <a:xfrm>
            <a:off x="685800" y="381000"/>
            <a:ext cx="8001000" cy="762000"/>
          </a:xfrm>
        </p:spPr>
        <p:txBody>
          <a:bodyPr/>
          <a:lstStyle/>
          <a:p>
            <a:pPr eaLnBrk="1" hangingPunct="1"/>
            <a:r>
              <a:rPr lang="en-US" sz="3200" dirty="0" smtClean="0">
                <a:solidFill>
                  <a:srgbClr val="000066"/>
                </a:solidFill>
                <a:latin typeface="Georgia" panose="02040502050405020303" pitchFamily="18" charset="0"/>
              </a:rPr>
              <a:t>Historical Background</a:t>
            </a:r>
            <a:endParaRPr lang="en-US" sz="3200" dirty="0">
              <a:solidFill>
                <a:srgbClr val="000066"/>
              </a:solidFill>
              <a:latin typeface="Georgia" panose="02040502050405020303" pitchFamily="18" charset="0"/>
            </a:endParaRPr>
          </a:p>
        </p:txBody>
      </p:sp>
      <p:sp>
        <p:nvSpPr>
          <p:cNvPr id="2" name="Rectangle 1"/>
          <p:cNvSpPr/>
          <p:nvPr/>
        </p:nvSpPr>
        <p:spPr>
          <a:xfrm>
            <a:off x="457201" y="1524000"/>
            <a:ext cx="8229600" cy="5016758"/>
          </a:xfrm>
          <a:prstGeom prst="rect">
            <a:avLst/>
          </a:prstGeom>
        </p:spPr>
        <p:txBody>
          <a:bodyPr wrap="square">
            <a:spAutoFit/>
          </a:bodyPr>
          <a:lstStyle/>
          <a:p>
            <a:pPr algn="just"/>
            <a:r>
              <a:rPr lang="en-US" sz="2000" b="1" dirty="0">
                <a:solidFill>
                  <a:schemeClr val="tx2"/>
                </a:solidFill>
                <a:latin typeface="Söhne"/>
              </a:rPr>
              <a:t>Early Foundations (1940s - 1950s</a:t>
            </a:r>
            <a:r>
              <a:rPr lang="en-US" sz="2000" b="1" dirty="0" smtClean="0">
                <a:solidFill>
                  <a:schemeClr val="tx2"/>
                </a:solidFill>
                <a:latin typeface="Söhne"/>
              </a:rPr>
              <a:t>):</a:t>
            </a:r>
          </a:p>
          <a:p>
            <a:pPr algn="just"/>
            <a:r>
              <a:rPr lang="en-US" sz="2000" dirty="0"/>
              <a:t>Warren McCulloch and Walter </a:t>
            </a:r>
            <a:r>
              <a:rPr lang="en-US" sz="2000" dirty="0" smtClean="0"/>
              <a:t>Pitts: </a:t>
            </a:r>
            <a:r>
              <a:rPr lang="en-US" sz="2000" dirty="0"/>
              <a:t>first neural </a:t>
            </a:r>
            <a:r>
              <a:rPr lang="en-US" sz="2000" dirty="0" smtClean="0"/>
              <a:t>networks, artificial </a:t>
            </a:r>
            <a:r>
              <a:rPr lang="en-US" sz="2000" dirty="0"/>
              <a:t>neurons inspired by biological </a:t>
            </a:r>
            <a:r>
              <a:rPr lang="en-US" sz="2000" dirty="0" smtClean="0"/>
              <a:t>brains</a:t>
            </a:r>
          </a:p>
          <a:p>
            <a:pPr algn="just"/>
            <a:r>
              <a:rPr lang="en-US" sz="2000" b="1" dirty="0">
                <a:solidFill>
                  <a:schemeClr val="tx2"/>
                </a:solidFill>
              </a:rPr>
              <a:t>AI Winter (1970s - 1980s</a:t>
            </a:r>
            <a:r>
              <a:rPr lang="en-US" sz="2000" b="1" dirty="0" smtClean="0">
                <a:solidFill>
                  <a:schemeClr val="tx2"/>
                </a:solidFill>
              </a:rPr>
              <a:t>):</a:t>
            </a:r>
          </a:p>
          <a:p>
            <a:pPr algn="just"/>
            <a:r>
              <a:rPr lang="en-US" sz="2000" dirty="0"/>
              <a:t>faced significant challenges and a period known as the "AI </a:t>
            </a:r>
            <a:r>
              <a:rPr lang="en-US" sz="2000" dirty="0" smtClean="0"/>
              <a:t>Winter”</a:t>
            </a:r>
            <a:endParaRPr lang="en-US" sz="2000" dirty="0"/>
          </a:p>
          <a:p>
            <a:pPr algn="just"/>
            <a:r>
              <a:rPr lang="en-US" sz="2000" dirty="0"/>
              <a:t>lack of funding and limited practical </a:t>
            </a:r>
            <a:r>
              <a:rPr lang="en-US" sz="2000" dirty="0" smtClean="0"/>
              <a:t>success</a:t>
            </a:r>
          </a:p>
          <a:p>
            <a:pPr algn="just"/>
            <a:r>
              <a:rPr lang="en-US" sz="2000" b="1" dirty="0" smtClean="0">
                <a:solidFill>
                  <a:schemeClr val="tx2"/>
                </a:solidFill>
              </a:rPr>
              <a:t>Reemergence </a:t>
            </a:r>
            <a:r>
              <a:rPr lang="en-US" sz="2000" b="1" dirty="0">
                <a:solidFill>
                  <a:schemeClr val="tx2"/>
                </a:solidFill>
              </a:rPr>
              <a:t>(1990s</a:t>
            </a:r>
            <a:r>
              <a:rPr lang="en-US" sz="2000" b="1" dirty="0" smtClean="0">
                <a:solidFill>
                  <a:schemeClr val="tx2"/>
                </a:solidFill>
              </a:rPr>
              <a:t>):</a:t>
            </a:r>
          </a:p>
          <a:p>
            <a:pPr algn="just"/>
            <a:r>
              <a:rPr lang="en-US" sz="2000" dirty="0"/>
              <a:t>resurgence in the 1990s, driven by advances in computing power and algorithmic improvements</a:t>
            </a:r>
            <a:r>
              <a:rPr lang="en-US" sz="2000" dirty="0" smtClean="0"/>
              <a:t>.</a:t>
            </a:r>
          </a:p>
          <a:p>
            <a:pPr algn="just"/>
            <a:r>
              <a:rPr lang="en-US" sz="2000" dirty="0"/>
              <a:t>Decision trees, support vector </a:t>
            </a:r>
            <a:r>
              <a:rPr lang="en-US" sz="2000" dirty="0" smtClean="0"/>
              <a:t>machines</a:t>
            </a:r>
          </a:p>
          <a:p>
            <a:pPr algn="just"/>
            <a:r>
              <a:rPr lang="en-US" sz="2000" b="1" dirty="0">
                <a:solidFill>
                  <a:schemeClr val="tx2"/>
                </a:solidFill>
              </a:rPr>
              <a:t>Rise of Deep Learning (2000s - Present</a:t>
            </a:r>
            <a:r>
              <a:rPr lang="en-US" sz="2000" b="1" dirty="0" smtClean="0">
                <a:solidFill>
                  <a:schemeClr val="tx2"/>
                </a:solidFill>
              </a:rPr>
              <a:t>):</a:t>
            </a:r>
          </a:p>
          <a:p>
            <a:pPr algn="just"/>
            <a:r>
              <a:rPr lang="en-US" sz="2000" dirty="0"/>
              <a:t>deep neural networks, particularly deep convolutional neural networks (CNNs) for image recognition</a:t>
            </a:r>
            <a:r>
              <a:rPr lang="en-US" sz="2000" dirty="0" smtClean="0"/>
              <a:t>.</a:t>
            </a:r>
          </a:p>
          <a:p>
            <a:pPr algn="just"/>
            <a:r>
              <a:rPr lang="en-US" sz="2000" dirty="0"/>
              <a:t>better optimization </a:t>
            </a:r>
            <a:r>
              <a:rPr lang="en-US" sz="2000" dirty="0" smtClean="0"/>
              <a:t>algorithms</a:t>
            </a:r>
          </a:p>
          <a:p>
            <a:pPr algn="just"/>
            <a:r>
              <a:rPr lang="en-US" sz="2000" dirty="0"/>
              <a:t>availability of large datasets, like </a:t>
            </a:r>
            <a:r>
              <a:rPr lang="en-US" sz="2000" dirty="0" err="1"/>
              <a:t>ImageNet</a:t>
            </a:r>
            <a:r>
              <a:rPr lang="en-US" sz="2000" dirty="0" smtClean="0"/>
              <a:t>,</a:t>
            </a:r>
          </a:p>
          <a:p>
            <a:pPr algn="just"/>
            <a:r>
              <a:rPr lang="en-US" sz="2000" dirty="0"/>
              <a:t>increased computing power (GPUs</a:t>
            </a:r>
            <a:r>
              <a:rPr lang="en-US" sz="2000" dirty="0" smtClean="0"/>
              <a:t>)</a:t>
            </a:r>
            <a:endParaRPr lang="en-US" sz="2000" dirty="0" smtClean="0"/>
          </a:p>
        </p:txBody>
      </p:sp>
    </p:spTree>
    <p:extLst>
      <p:ext uri="{BB962C8B-B14F-4D97-AF65-F5344CB8AC3E}">
        <p14:creationId xmlns:p14="http://schemas.microsoft.com/office/powerpoint/2010/main" val="36075029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15</a:t>
            </a:fld>
            <a:endParaRPr lang="en-US" dirty="0"/>
          </a:p>
        </p:txBody>
      </p:sp>
      <p:sp>
        <p:nvSpPr>
          <p:cNvPr id="7174" name="Rectangle 2"/>
          <p:cNvSpPr>
            <a:spLocks noGrp="1" noChangeArrowheads="1"/>
          </p:cNvSpPr>
          <p:nvPr>
            <p:ph type="title" idx="4294967295"/>
          </p:nvPr>
        </p:nvSpPr>
        <p:spPr>
          <a:xfrm>
            <a:off x="685800" y="381000"/>
            <a:ext cx="8001000" cy="762000"/>
          </a:xfrm>
        </p:spPr>
        <p:txBody>
          <a:bodyPr/>
          <a:lstStyle/>
          <a:p>
            <a:pPr eaLnBrk="1" hangingPunct="1"/>
            <a:r>
              <a:rPr lang="en-US" sz="3200" dirty="0" smtClean="0">
                <a:solidFill>
                  <a:srgbClr val="000066"/>
                </a:solidFill>
                <a:latin typeface="Georgia" panose="02040502050405020303" pitchFamily="18" charset="0"/>
              </a:rPr>
              <a:t>Historical Background</a:t>
            </a:r>
            <a:endParaRPr lang="en-US" sz="3200" dirty="0">
              <a:solidFill>
                <a:srgbClr val="000066"/>
              </a:solidFill>
              <a:latin typeface="Georgia" panose="02040502050405020303" pitchFamily="18" charset="0"/>
            </a:endParaRPr>
          </a:p>
        </p:txBody>
      </p:sp>
      <p:sp>
        <p:nvSpPr>
          <p:cNvPr id="2" name="Rectangle 1"/>
          <p:cNvSpPr/>
          <p:nvPr/>
        </p:nvSpPr>
        <p:spPr>
          <a:xfrm>
            <a:off x="886261" y="1496661"/>
            <a:ext cx="7447677" cy="5632311"/>
          </a:xfrm>
          <a:prstGeom prst="rect">
            <a:avLst/>
          </a:prstGeom>
        </p:spPr>
        <p:txBody>
          <a:bodyPr wrap="square">
            <a:spAutoFit/>
          </a:bodyPr>
          <a:lstStyle/>
          <a:p>
            <a:pPr algn="just"/>
            <a:r>
              <a:rPr lang="en-US" sz="2000" b="1" dirty="0" smtClean="0">
                <a:solidFill>
                  <a:schemeClr val="tx2"/>
                </a:solidFill>
              </a:rPr>
              <a:t>Deep </a:t>
            </a:r>
            <a:r>
              <a:rPr lang="en-US" sz="2000" b="1" dirty="0">
                <a:solidFill>
                  <a:schemeClr val="tx2"/>
                </a:solidFill>
              </a:rPr>
              <a:t>Learning's Dominance (2010s - Present):</a:t>
            </a:r>
            <a:endParaRPr lang="en-US" sz="2000" dirty="0" smtClean="0">
              <a:solidFill>
                <a:schemeClr val="tx2"/>
              </a:solidFill>
            </a:endParaRPr>
          </a:p>
          <a:p>
            <a:pPr algn="just"/>
            <a:r>
              <a:rPr lang="en-US" sz="2000" dirty="0"/>
              <a:t>dominant approach for </a:t>
            </a:r>
            <a:r>
              <a:rPr lang="en-US" sz="2000" dirty="0" smtClean="0"/>
              <a:t> </a:t>
            </a:r>
            <a:r>
              <a:rPr lang="en-US" sz="2000" dirty="0"/>
              <a:t>mage and speech recognition, natural language processing, and reinforcement learning</a:t>
            </a:r>
            <a:endParaRPr lang="en-US" sz="2000" b="1" dirty="0">
              <a:latin typeface="Söhne"/>
            </a:endParaRPr>
          </a:p>
          <a:p>
            <a:pPr algn="just"/>
            <a:r>
              <a:rPr lang="en-US" sz="2000" dirty="0"/>
              <a:t>recurrent neural networks (RNNs), long short-term memory networks (LSTMs), and </a:t>
            </a:r>
            <a:r>
              <a:rPr lang="en-US" sz="2000" dirty="0" smtClean="0"/>
              <a:t>Transformers</a:t>
            </a:r>
          </a:p>
          <a:p>
            <a:pPr algn="just"/>
            <a:r>
              <a:rPr lang="en-US" sz="2000" dirty="0"/>
              <a:t>Frameworks like </a:t>
            </a:r>
            <a:r>
              <a:rPr lang="en-US" sz="2000" dirty="0" err="1"/>
              <a:t>TensorFlow</a:t>
            </a:r>
            <a:r>
              <a:rPr lang="en-US" sz="2000" dirty="0"/>
              <a:t> and </a:t>
            </a:r>
            <a:r>
              <a:rPr lang="en-US" sz="2000" dirty="0" err="1"/>
              <a:t>PyTorch</a:t>
            </a:r>
            <a:r>
              <a:rPr lang="en-US" sz="2000" dirty="0"/>
              <a:t> </a:t>
            </a:r>
            <a:endParaRPr lang="en-US" sz="2000" dirty="0" smtClean="0"/>
          </a:p>
          <a:p>
            <a:pPr algn="just"/>
            <a:r>
              <a:rPr lang="en-US" sz="2000" b="1" dirty="0">
                <a:solidFill>
                  <a:schemeClr val="tx2"/>
                </a:solidFill>
              </a:rPr>
              <a:t>Applications and Real-World Impact</a:t>
            </a:r>
            <a:r>
              <a:rPr lang="en-US" sz="2000" b="1" dirty="0" smtClean="0">
                <a:solidFill>
                  <a:schemeClr val="tx2"/>
                </a:solidFill>
              </a:rPr>
              <a:t>:</a:t>
            </a:r>
          </a:p>
          <a:p>
            <a:pPr algn="just"/>
            <a:r>
              <a:rPr lang="en-US" sz="2000" dirty="0"/>
              <a:t>healthcare (diagnosis and drug discovery), autonomous vehicles, finance (algorithmic trading), and more</a:t>
            </a:r>
            <a:r>
              <a:rPr lang="en-US" sz="2000" dirty="0" smtClean="0"/>
              <a:t>.</a:t>
            </a:r>
          </a:p>
          <a:p>
            <a:pPr algn="just"/>
            <a:r>
              <a:rPr lang="en-US" sz="2000" dirty="0"/>
              <a:t>Natural language processing models like GPT-3 and BERT </a:t>
            </a:r>
            <a:endParaRPr lang="en-US" sz="2000" dirty="0" smtClean="0"/>
          </a:p>
          <a:p>
            <a:pPr algn="just"/>
            <a:r>
              <a:rPr lang="en-US" sz="2000" b="1" dirty="0">
                <a:solidFill>
                  <a:schemeClr val="tx2"/>
                </a:solidFill>
              </a:rPr>
              <a:t>Future Directions (Beyond 2021</a:t>
            </a:r>
            <a:r>
              <a:rPr lang="en-US" sz="2000" b="1" dirty="0" smtClean="0">
                <a:solidFill>
                  <a:schemeClr val="tx2"/>
                </a:solidFill>
              </a:rPr>
              <a:t>):</a:t>
            </a:r>
          </a:p>
          <a:p>
            <a:pPr algn="just"/>
            <a:r>
              <a:rPr lang="en-US" sz="2000" dirty="0"/>
              <a:t>evolve, with ongoing research into improving the efficiency, robustness, and generalization capabilities of deep learning models.</a:t>
            </a:r>
          </a:p>
          <a:p>
            <a:pPr algn="just"/>
            <a:r>
              <a:rPr lang="en-US" sz="2000" dirty="0"/>
              <a:t>Exploring quantum computing's potential for machine learning and addressing ethical AI issues will be critical in the coming years.</a:t>
            </a:r>
          </a:p>
          <a:p>
            <a:pPr algn="just"/>
            <a:endParaRPr lang="en-US" sz="2000" dirty="0"/>
          </a:p>
        </p:txBody>
      </p:sp>
    </p:spTree>
    <p:extLst>
      <p:ext uri="{BB962C8B-B14F-4D97-AF65-F5344CB8AC3E}">
        <p14:creationId xmlns:p14="http://schemas.microsoft.com/office/powerpoint/2010/main" val="34502703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16</a:t>
            </a:fld>
            <a:endParaRPr lang="en-US" dirty="0"/>
          </a:p>
        </p:txBody>
      </p:sp>
      <p:sp>
        <p:nvSpPr>
          <p:cNvPr id="7174" name="Rectangle 2"/>
          <p:cNvSpPr>
            <a:spLocks noGrp="1" noChangeArrowheads="1"/>
          </p:cNvSpPr>
          <p:nvPr>
            <p:ph type="title" idx="4294967295"/>
          </p:nvPr>
        </p:nvSpPr>
        <p:spPr>
          <a:xfrm>
            <a:off x="685800" y="381000"/>
            <a:ext cx="8001000" cy="762000"/>
          </a:xfrm>
        </p:spPr>
        <p:txBody>
          <a:bodyPr/>
          <a:lstStyle/>
          <a:p>
            <a:pPr eaLnBrk="1" hangingPunct="1"/>
            <a:r>
              <a:rPr lang="en-US" sz="3200" dirty="0" smtClean="0">
                <a:solidFill>
                  <a:srgbClr val="000066"/>
                </a:solidFill>
                <a:latin typeface="Georgia" panose="02040502050405020303" pitchFamily="18" charset="0"/>
              </a:rPr>
              <a:t>Machine Learning Guru’s</a:t>
            </a:r>
            <a:endParaRPr lang="en-US" sz="3200" dirty="0">
              <a:solidFill>
                <a:srgbClr val="000066"/>
              </a:solidFill>
              <a:latin typeface="Georgia" panose="02040502050405020303"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175951462"/>
              </p:ext>
            </p:extLst>
          </p:nvPr>
        </p:nvGraphicFramePr>
        <p:xfrm>
          <a:off x="457200" y="1397000"/>
          <a:ext cx="8686800" cy="5582920"/>
        </p:xfrm>
        <a:graphic>
          <a:graphicData uri="http://schemas.openxmlformats.org/drawingml/2006/table">
            <a:tbl>
              <a:tblPr firstRow="1" bandRow="1">
                <a:tableStyleId>{5C22544A-7EE6-4342-B048-85BDC9FD1C3A}</a:tableStyleId>
              </a:tblPr>
              <a:tblGrid>
                <a:gridCol w="2209800"/>
                <a:gridCol w="6477000"/>
              </a:tblGrid>
              <a:tr h="370840">
                <a:tc>
                  <a:txBody>
                    <a:bodyPr/>
                    <a:lstStyle/>
                    <a:p>
                      <a:r>
                        <a:rPr lang="en-US" sz="1800" b="1" i="0" kern="1200" dirty="0" smtClean="0">
                          <a:solidFill>
                            <a:schemeClr val="lt1"/>
                          </a:solidFill>
                          <a:effectLst/>
                          <a:latin typeface="+mn-lt"/>
                          <a:ea typeface="+mn-ea"/>
                          <a:cs typeface="+mn-cs"/>
                        </a:rPr>
                        <a:t>Geoffrey Hinton:</a:t>
                      </a:r>
                      <a:endParaRPr lang="en-US" dirty="0"/>
                    </a:p>
                  </a:txBody>
                  <a:tcPr/>
                </a:tc>
                <a:tc>
                  <a:txBody>
                    <a:bodyPr/>
                    <a:lstStyle/>
                    <a:p>
                      <a:pPr algn="just"/>
                      <a:r>
                        <a:rPr lang="en-US" sz="1800" b="0" i="0" kern="1200" dirty="0" smtClean="0">
                          <a:solidFill>
                            <a:schemeClr val="lt1"/>
                          </a:solidFill>
                          <a:effectLst/>
                          <a:latin typeface="+mn-lt"/>
                          <a:ea typeface="+mn-ea"/>
                          <a:cs typeface="+mn-cs"/>
                        </a:rPr>
                        <a:t>affiliated with Google Brain as a Chief Scientific Advisor and a Professor Emeritus at the University of Toronto.</a:t>
                      </a:r>
                    </a:p>
                    <a:p>
                      <a:pPr algn="just"/>
                      <a:r>
                        <a:rPr lang="en-US" sz="1800" b="0" i="0" kern="1200" dirty="0" smtClean="0">
                          <a:solidFill>
                            <a:schemeClr val="lt1"/>
                          </a:solidFill>
                          <a:effectLst/>
                          <a:latin typeface="+mn-lt"/>
                          <a:ea typeface="+mn-ea"/>
                          <a:cs typeface="+mn-cs"/>
                        </a:rPr>
                        <a:t>Godfather of Deep Learning," Geoffrey Hinton made significant contributions to neural networks, </a:t>
                      </a:r>
                      <a:r>
                        <a:rPr lang="en-US" sz="1800" b="0" i="0" kern="1200" dirty="0" err="1" smtClean="0">
                          <a:solidFill>
                            <a:schemeClr val="lt1"/>
                          </a:solidFill>
                          <a:effectLst/>
                          <a:latin typeface="+mn-lt"/>
                          <a:ea typeface="+mn-ea"/>
                          <a:cs typeface="+mn-cs"/>
                        </a:rPr>
                        <a:t>backpropagation</a:t>
                      </a:r>
                      <a:r>
                        <a:rPr lang="en-US" sz="1800" b="0" i="0" kern="1200" dirty="0" smtClean="0">
                          <a:solidFill>
                            <a:schemeClr val="lt1"/>
                          </a:solidFill>
                          <a:effectLst/>
                          <a:latin typeface="+mn-lt"/>
                          <a:ea typeface="+mn-ea"/>
                          <a:cs typeface="+mn-cs"/>
                        </a:rPr>
                        <a:t>, and deep learning architectures, including Boltzmann Machines and the development of convolutional neural networks (CNNs).</a:t>
                      </a:r>
                      <a:endParaRPr lang="en-US" dirty="0"/>
                    </a:p>
                  </a:txBody>
                  <a:tcPr/>
                </a:tc>
              </a:tr>
              <a:tr h="370840">
                <a:tc>
                  <a:txBody>
                    <a:bodyPr/>
                    <a:lstStyle/>
                    <a:p>
                      <a:r>
                        <a:rPr lang="en-US" sz="1800" b="1" i="0" kern="1200" dirty="0" err="1" smtClean="0">
                          <a:solidFill>
                            <a:schemeClr val="dk1"/>
                          </a:solidFill>
                          <a:effectLst/>
                          <a:latin typeface="+mn-lt"/>
                          <a:ea typeface="+mn-ea"/>
                          <a:cs typeface="+mn-cs"/>
                        </a:rPr>
                        <a:t>Yann</a:t>
                      </a:r>
                      <a:r>
                        <a:rPr lang="en-US" sz="1800" b="1" i="0" kern="1200" dirty="0" smtClean="0">
                          <a:solidFill>
                            <a:schemeClr val="dk1"/>
                          </a:solidFill>
                          <a:effectLst/>
                          <a:latin typeface="+mn-lt"/>
                          <a:ea typeface="+mn-ea"/>
                          <a:cs typeface="+mn-cs"/>
                        </a:rPr>
                        <a:t> </a:t>
                      </a:r>
                      <a:r>
                        <a:rPr lang="en-US" sz="1800" b="1" i="0" kern="1200" dirty="0" err="1" smtClean="0">
                          <a:solidFill>
                            <a:schemeClr val="dk1"/>
                          </a:solidFill>
                          <a:effectLst/>
                          <a:latin typeface="+mn-lt"/>
                          <a:ea typeface="+mn-ea"/>
                          <a:cs typeface="+mn-cs"/>
                        </a:rPr>
                        <a:t>LeCun</a:t>
                      </a:r>
                      <a:r>
                        <a:rPr lang="en-US" sz="1800" b="1" i="0" kern="1200" dirty="0" smtClean="0">
                          <a:solidFill>
                            <a:schemeClr val="dk1"/>
                          </a:solidFill>
                          <a:effectLst/>
                          <a:latin typeface="+mn-lt"/>
                          <a:ea typeface="+mn-ea"/>
                          <a:cs typeface="+mn-cs"/>
                        </a:rPr>
                        <a:t>:</a:t>
                      </a:r>
                      <a:endParaRPr lang="en-US" dirty="0"/>
                    </a:p>
                  </a:txBody>
                  <a:tcPr/>
                </a:tc>
                <a:tc>
                  <a:txBody>
                    <a:bodyPr/>
                    <a:lstStyle/>
                    <a:p>
                      <a:pPr algn="just"/>
                      <a:r>
                        <a:rPr lang="en-US" sz="1800" b="0" i="0" kern="1200" dirty="0" smtClean="0">
                          <a:solidFill>
                            <a:schemeClr val="dk1"/>
                          </a:solidFill>
                          <a:effectLst/>
                          <a:latin typeface="+mn-lt"/>
                          <a:ea typeface="+mn-ea"/>
                          <a:cs typeface="+mn-cs"/>
                        </a:rPr>
                        <a:t>renowned for his work in convolutional neural networks (CNNs) and is a pioneer in the field of computer vision. He's also known for his contributions to the development of the </a:t>
                      </a:r>
                      <a:r>
                        <a:rPr lang="en-US" sz="1800" b="0" i="0" kern="1200" dirty="0" err="1" smtClean="0">
                          <a:solidFill>
                            <a:schemeClr val="dk1"/>
                          </a:solidFill>
                          <a:effectLst/>
                          <a:latin typeface="+mn-lt"/>
                          <a:ea typeface="+mn-ea"/>
                          <a:cs typeface="+mn-cs"/>
                        </a:rPr>
                        <a:t>backpropagation</a:t>
                      </a:r>
                      <a:r>
                        <a:rPr lang="en-US" sz="1800" b="0" i="0" kern="1200" dirty="0" smtClean="0">
                          <a:solidFill>
                            <a:schemeClr val="dk1"/>
                          </a:solidFill>
                          <a:effectLst/>
                          <a:latin typeface="+mn-lt"/>
                          <a:ea typeface="+mn-ea"/>
                          <a:cs typeface="+mn-cs"/>
                        </a:rPr>
                        <a:t> algorithm.</a:t>
                      </a:r>
                      <a:endParaRPr lang="en-US" sz="1800" b="1" i="0" kern="1200" dirty="0" smtClean="0">
                        <a:solidFill>
                          <a:schemeClr val="dk1"/>
                        </a:solidFill>
                        <a:effectLst/>
                        <a:latin typeface="+mn-lt"/>
                        <a:ea typeface="+mn-ea"/>
                        <a:cs typeface="+mn-cs"/>
                      </a:endParaRPr>
                    </a:p>
                    <a:p>
                      <a:pPr algn="just"/>
                      <a:r>
                        <a:rPr lang="en-US" sz="1800" b="0" i="0" kern="1200" dirty="0" err="1" smtClean="0">
                          <a:solidFill>
                            <a:schemeClr val="dk1"/>
                          </a:solidFill>
                          <a:effectLst/>
                          <a:latin typeface="+mn-lt"/>
                          <a:ea typeface="+mn-ea"/>
                          <a:cs typeface="+mn-cs"/>
                        </a:rPr>
                        <a:t>Yann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LeCun</a:t>
                      </a:r>
                      <a:r>
                        <a:rPr lang="en-US" sz="1800" b="0" i="0" kern="1200" dirty="0" smtClean="0">
                          <a:solidFill>
                            <a:schemeClr val="dk1"/>
                          </a:solidFill>
                          <a:effectLst/>
                          <a:latin typeface="+mn-lt"/>
                          <a:ea typeface="+mn-ea"/>
                          <a:cs typeface="+mn-cs"/>
                        </a:rPr>
                        <a:t> was a Chief AI Scientist at Facebook AI and a Professor at New York University (NYU).</a:t>
                      </a:r>
                      <a:endParaRPr lang="en-US" dirty="0"/>
                    </a:p>
                  </a:txBody>
                  <a:tcPr/>
                </a:tc>
              </a:tr>
              <a:tr h="370840">
                <a:tc>
                  <a:txBody>
                    <a:bodyPr/>
                    <a:lstStyle/>
                    <a:p>
                      <a:r>
                        <a:rPr lang="en-US" sz="1800" b="1" i="0" kern="1200" dirty="0" smtClean="0">
                          <a:solidFill>
                            <a:schemeClr val="dk1"/>
                          </a:solidFill>
                          <a:effectLst/>
                          <a:latin typeface="+mn-lt"/>
                          <a:ea typeface="+mn-ea"/>
                          <a:cs typeface="+mn-cs"/>
                        </a:rPr>
                        <a:t>Andrew Ng:</a:t>
                      </a:r>
                      <a:r>
                        <a:rPr lang="en-US" sz="1800" b="0" i="0" kern="1200" dirty="0" smtClean="0">
                          <a:solidFill>
                            <a:schemeClr val="dk1"/>
                          </a:solidFill>
                          <a:effectLst/>
                          <a:latin typeface="+mn-lt"/>
                          <a:ea typeface="+mn-ea"/>
                          <a:cs typeface="+mn-cs"/>
                        </a:rPr>
                        <a:t> </a:t>
                      </a:r>
                      <a:endParaRPr lang="en-US" dirty="0"/>
                    </a:p>
                  </a:txBody>
                  <a:tcPr/>
                </a:tc>
                <a:tc>
                  <a:txBody>
                    <a:bodyPr/>
                    <a:lstStyle/>
                    <a:p>
                      <a:r>
                        <a:rPr lang="en-US" sz="1800" b="0" i="0" kern="1200" dirty="0" smtClean="0">
                          <a:solidFill>
                            <a:schemeClr val="dk1"/>
                          </a:solidFill>
                          <a:effectLst/>
                          <a:latin typeface="+mn-lt"/>
                          <a:ea typeface="+mn-ea"/>
                          <a:cs typeface="+mn-cs"/>
                        </a:rPr>
                        <a:t>Professor at Stanford University and the co-founder of deeplearning.ai, an online learning platform.</a:t>
                      </a:r>
                      <a:r>
                        <a:rPr lang="en-US" sz="1800" b="1" i="0" kern="1200" dirty="0" smtClean="0">
                          <a:solidFill>
                            <a:schemeClr val="dk1"/>
                          </a:solidFill>
                          <a:effectLst/>
                          <a:latin typeface="+mn-lt"/>
                          <a:ea typeface="+mn-ea"/>
                          <a:cs typeface="+mn-cs"/>
                        </a:rPr>
                        <a:t/>
                      </a:r>
                      <a:br>
                        <a:rPr lang="en-US" sz="1800" b="1" i="0" kern="1200" dirty="0" smtClean="0">
                          <a:solidFill>
                            <a:schemeClr val="dk1"/>
                          </a:solidFill>
                          <a:effectLst/>
                          <a:latin typeface="+mn-lt"/>
                          <a:ea typeface="+mn-ea"/>
                          <a:cs typeface="+mn-cs"/>
                        </a:rPr>
                      </a:br>
                      <a:r>
                        <a:rPr lang="en-US" sz="1800" b="0" i="0" kern="1200" dirty="0" smtClean="0">
                          <a:solidFill>
                            <a:schemeClr val="dk1"/>
                          </a:solidFill>
                          <a:effectLst/>
                          <a:latin typeface="+mn-lt"/>
                          <a:ea typeface="+mn-ea"/>
                          <a:cs typeface="+mn-cs"/>
                        </a:rPr>
                        <a:t>Andrew Ng is a co-founder of Google Brain and is known for his work on online education, including the creation of the popular machine learning course on Coursera. He has made significant contributions to the field of deep learning.</a:t>
                      </a:r>
                      <a:endParaRPr lang="en-US" dirty="0"/>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6288195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17</a:t>
            </a:fld>
            <a:endParaRPr lang="en-US" dirty="0"/>
          </a:p>
        </p:txBody>
      </p:sp>
      <p:sp>
        <p:nvSpPr>
          <p:cNvPr id="7174" name="Rectangle 2"/>
          <p:cNvSpPr>
            <a:spLocks noGrp="1" noChangeArrowheads="1"/>
          </p:cNvSpPr>
          <p:nvPr>
            <p:ph type="title" idx="4294967295"/>
          </p:nvPr>
        </p:nvSpPr>
        <p:spPr>
          <a:xfrm>
            <a:off x="685800" y="381000"/>
            <a:ext cx="8001000" cy="762000"/>
          </a:xfrm>
        </p:spPr>
        <p:txBody>
          <a:bodyPr/>
          <a:lstStyle/>
          <a:p>
            <a:pPr eaLnBrk="1" hangingPunct="1"/>
            <a:r>
              <a:rPr lang="en-US" sz="3200" dirty="0" smtClean="0">
                <a:solidFill>
                  <a:srgbClr val="000066"/>
                </a:solidFill>
                <a:latin typeface="Georgia" panose="02040502050405020303" pitchFamily="18" charset="0"/>
              </a:rPr>
              <a:t>Machine Learning Guru’s</a:t>
            </a:r>
            <a:endParaRPr lang="en-US" sz="3200" dirty="0">
              <a:solidFill>
                <a:srgbClr val="000066"/>
              </a:solidFill>
              <a:latin typeface="Georgia" panose="02040502050405020303"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71892856"/>
              </p:ext>
            </p:extLst>
          </p:nvPr>
        </p:nvGraphicFramePr>
        <p:xfrm>
          <a:off x="457200" y="1397000"/>
          <a:ext cx="8686800" cy="3017520"/>
        </p:xfrm>
        <a:graphic>
          <a:graphicData uri="http://schemas.openxmlformats.org/drawingml/2006/table">
            <a:tbl>
              <a:tblPr firstRow="1" bandRow="1">
                <a:tableStyleId>{5C22544A-7EE6-4342-B048-85BDC9FD1C3A}</a:tableStyleId>
              </a:tblPr>
              <a:tblGrid>
                <a:gridCol w="2209800"/>
                <a:gridCol w="6477000"/>
              </a:tblGrid>
              <a:tr h="370840">
                <a:tc>
                  <a:txBody>
                    <a:bodyPr/>
                    <a:lstStyle/>
                    <a:p>
                      <a:r>
                        <a:rPr lang="en-US" sz="1800" b="1" i="0" kern="1200" dirty="0" err="1" smtClean="0">
                          <a:solidFill>
                            <a:schemeClr val="dk1"/>
                          </a:solidFill>
                          <a:effectLst/>
                          <a:latin typeface="+mn-lt"/>
                          <a:ea typeface="+mn-ea"/>
                          <a:cs typeface="+mn-cs"/>
                        </a:rPr>
                        <a:t>Fei-Fei</a:t>
                      </a:r>
                      <a:r>
                        <a:rPr lang="en-US" sz="1800" b="1" i="0" kern="1200" dirty="0" smtClean="0">
                          <a:solidFill>
                            <a:schemeClr val="dk1"/>
                          </a:solidFill>
                          <a:effectLst/>
                          <a:latin typeface="+mn-lt"/>
                          <a:ea typeface="+mn-ea"/>
                          <a:cs typeface="+mn-cs"/>
                        </a:rPr>
                        <a:t> Li:</a:t>
                      </a:r>
                      <a:endParaRPr lang="en-US" dirty="0"/>
                    </a:p>
                  </a:txBody>
                  <a:tcPr/>
                </a:tc>
                <a:tc>
                  <a:txBody>
                    <a:bodyPr/>
                    <a:lstStyle/>
                    <a:p>
                      <a:r>
                        <a:rPr lang="en-US" sz="1800" b="0" i="0" kern="1200" dirty="0" smtClean="0">
                          <a:solidFill>
                            <a:schemeClr val="dk1"/>
                          </a:solidFill>
                          <a:effectLst/>
                          <a:latin typeface="+mn-lt"/>
                          <a:ea typeface="+mn-ea"/>
                          <a:cs typeface="+mn-cs"/>
                        </a:rPr>
                        <a:t>is known for her work in computer vision and co-authored the </a:t>
                      </a:r>
                      <a:r>
                        <a:rPr lang="en-US" sz="1800" b="0" i="0" kern="1200" dirty="0" err="1" smtClean="0">
                          <a:solidFill>
                            <a:schemeClr val="dk1"/>
                          </a:solidFill>
                          <a:effectLst/>
                          <a:latin typeface="+mn-lt"/>
                          <a:ea typeface="+mn-ea"/>
                          <a:cs typeface="+mn-cs"/>
                        </a:rPr>
                        <a:t>ImageNet</a:t>
                      </a:r>
                      <a:r>
                        <a:rPr lang="en-US" sz="1800" b="0" i="0" kern="1200" dirty="0" smtClean="0">
                          <a:solidFill>
                            <a:schemeClr val="dk1"/>
                          </a:solidFill>
                          <a:effectLst/>
                          <a:latin typeface="+mn-lt"/>
                          <a:ea typeface="+mn-ea"/>
                          <a:cs typeface="+mn-cs"/>
                        </a:rPr>
                        <a:t> dataset, which played a pivotal role in the development of deep learning for image </a:t>
                      </a:r>
                      <a:endParaRPr lang="en-US" dirty="0"/>
                    </a:p>
                  </a:txBody>
                  <a:tcPr/>
                </a:tc>
              </a:tr>
              <a:tr h="370840">
                <a:tc>
                  <a:txBody>
                    <a:bodyPr/>
                    <a:lstStyle/>
                    <a:p>
                      <a:r>
                        <a:rPr lang="en-US" sz="1800" b="1" i="0" kern="1200" dirty="0" smtClean="0">
                          <a:solidFill>
                            <a:schemeClr val="dk1"/>
                          </a:solidFill>
                          <a:effectLst/>
                          <a:latin typeface="+mn-lt"/>
                          <a:ea typeface="+mn-ea"/>
                          <a:cs typeface="+mn-cs"/>
                        </a:rPr>
                        <a:t>Richard Sutton:</a:t>
                      </a:r>
                      <a:r>
                        <a:rPr lang="en-US" sz="1800" b="0" i="0" kern="1200" dirty="0" smtClean="0">
                          <a:solidFill>
                            <a:schemeClr val="dk1"/>
                          </a:solidFill>
                          <a:effectLst/>
                          <a:latin typeface="+mn-lt"/>
                          <a:ea typeface="+mn-ea"/>
                          <a:cs typeface="+mn-cs"/>
                        </a:rPr>
                        <a:t> </a:t>
                      </a:r>
                      <a:endParaRPr lang="en-US" dirty="0"/>
                    </a:p>
                  </a:txBody>
                  <a:tcPr/>
                </a:tc>
                <a:tc>
                  <a:txBody>
                    <a:bodyPr/>
                    <a:lstStyle/>
                    <a:p>
                      <a:r>
                        <a:rPr lang="en-US" sz="1800" b="0" i="0" kern="1200" dirty="0" smtClean="0">
                          <a:solidFill>
                            <a:schemeClr val="dk1"/>
                          </a:solidFill>
                          <a:effectLst/>
                          <a:latin typeface="+mn-lt"/>
                          <a:ea typeface="+mn-ea"/>
                          <a:cs typeface="+mn-cs"/>
                        </a:rPr>
                        <a:t>Richard Sutton is a prominent figure in reinforcement learning. His work includes the development of the temporal difference learning algorithm and his </a:t>
                      </a:r>
                      <a:endParaRPr lang="en-US" dirty="0"/>
                    </a:p>
                  </a:txBody>
                  <a:tcPr/>
                </a:tc>
              </a:tr>
              <a:tr h="370840">
                <a:tc>
                  <a:txBody>
                    <a:bodyPr/>
                    <a:lstStyle/>
                    <a:p>
                      <a:r>
                        <a:rPr lang="en-US" sz="1800" b="1" i="0" kern="1200" dirty="0" smtClean="0">
                          <a:solidFill>
                            <a:schemeClr val="dk1"/>
                          </a:solidFill>
                          <a:effectLst/>
                          <a:latin typeface="+mn-lt"/>
                          <a:ea typeface="+mn-ea"/>
                          <a:cs typeface="+mn-cs"/>
                        </a:rPr>
                        <a:t>Ian </a:t>
                      </a:r>
                      <a:r>
                        <a:rPr lang="en-US" sz="1800" b="1" i="0" kern="1200" dirty="0" err="1" smtClean="0">
                          <a:solidFill>
                            <a:schemeClr val="dk1"/>
                          </a:solidFill>
                          <a:effectLst/>
                          <a:latin typeface="+mn-lt"/>
                          <a:ea typeface="+mn-ea"/>
                          <a:cs typeface="+mn-cs"/>
                        </a:rPr>
                        <a:t>Goodfellow</a:t>
                      </a:r>
                      <a:r>
                        <a:rPr lang="en-US" sz="1800" b="1" i="0" kern="1200" dirty="0" smtClean="0">
                          <a:solidFill>
                            <a:schemeClr val="dk1"/>
                          </a:solidFill>
                          <a:effectLst/>
                          <a:latin typeface="+mn-lt"/>
                          <a:ea typeface="+mn-ea"/>
                          <a:cs typeface="+mn-cs"/>
                        </a:rPr>
                        <a:t>:</a:t>
                      </a:r>
                      <a:r>
                        <a:rPr lang="en-US" sz="1800" b="0" i="0" kern="1200" dirty="0" smtClean="0">
                          <a:solidFill>
                            <a:schemeClr val="dk1"/>
                          </a:solidFill>
                          <a:effectLst/>
                          <a:latin typeface="+mn-lt"/>
                          <a:ea typeface="+mn-ea"/>
                          <a:cs typeface="+mn-cs"/>
                        </a:rPr>
                        <a:t> </a:t>
                      </a:r>
                      <a:endParaRPr lang="en-US" dirty="0"/>
                    </a:p>
                  </a:txBody>
                  <a:tcPr/>
                </a:tc>
                <a:tc>
                  <a:txBody>
                    <a:bodyPr/>
                    <a:lstStyle/>
                    <a:p>
                      <a:r>
                        <a:rPr lang="en-US" sz="1800" b="0" i="0" kern="1200" dirty="0" smtClean="0">
                          <a:solidFill>
                            <a:schemeClr val="dk1"/>
                          </a:solidFill>
                          <a:effectLst/>
                          <a:latin typeface="+mn-lt"/>
                          <a:ea typeface="+mn-ea"/>
                          <a:cs typeface="+mn-cs"/>
                        </a:rPr>
                        <a:t>Ian </a:t>
                      </a:r>
                      <a:r>
                        <a:rPr lang="en-US" sz="1800" b="0" i="0" kern="1200" dirty="0" err="1" smtClean="0">
                          <a:solidFill>
                            <a:schemeClr val="dk1"/>
                          </a:solidFill>
                          <a:effectLst/>
                          <a:latin typeface="+mn-lt"/>
                          <a:ea typeface="+mn-ea"/>
                          <a:cs typeface="+mn-cs"/>
                        </a:rPr>
                        <a:t>Goodfellow</a:t>
                      </a:r>
                      <a:r>
                        <a:rPr lang="en-US" sz="1800" b="0" i="0" kern="1200" dirty="0" smtClean="0">
                          <a:solidFill>
                            <a:schemeClr val="dk1"/>
                          </a:solidFill>
                          <a:effectLst/>
                          <a:latin typeface="+mn-lt"/>
                          <a:ea typeface="+mn-ea"/>
                          <a:cs typeface="+mn-cs"/>
                        </a:rPr>
                        <a:t> is the author of the widely used textbook "Deep Learning." He's known for his work on generative adversarial networks (GANs) and has made significant contributions to deep learning research.</a:t>
                      </a:r>
                      <a:endParaRPr lang="en-US" dirty="0"/>
                    </a:p>
                  </a:txBody>
                  <a:tcPr/>
                </a:tc>
              </a:tr>
            </a:tbl>
          </a:graphicData>
        </a:graphic>
      </p:graphicFrame>
    </p:spTree>
    <p:extLst>
      <p:ext uri="{BB962C8B-B14F-4D97-AF65-F5344CB8AC3E}">
        <p14:creationId xmlns:p14="http://schemas.microsoft.com/office/powerpoint/2010/main" val="17521588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18</a:t>
            </a:fld>
            <a:endParaRPr lang="en-US" dirty="0"/>
          </a:p>
        </p:txBody>
      </p:sp>
      <p:sp>
        <p:nvSpPr>
          <p:cNvPr id="7174" name="Rectangle 2"/>
          <p:cNvSpPr>
            <a:spLocks noGrp="1" noChangeArrowheads="1"/>
          </p:cNvSpPr>
          <p:nvPr>
            <p:ph type="title" idx="4294967295"/>
          </p:nvPr>
        </p:nvSpPr>
        <p:spPr>
          <a:xfrm>
            <a:off x="685800" y="381000"/>
            <a:ext cx="8001000" cy="762000"/>
          </a:xfrm>
        </p:spPr>
        <p:txBody>
          <a:bodyPr/>
          <a:lstStyle/>
          <a:p>
            <a:pPr eaLnBrk="1" hangingPunct="1"/>
            <a:r>
              <a:rPr lang="en-US" sz="3200" dirty="0" smtClean="0">
                <a:solidFill>
                  <a:srgbClr val="000066"/>
                </a:solidFill>
                <a:latin typeface="Georgia" panose="02040502050405020303" pitchFamily="18" charset="0"/>
              </a:rPr>
              <a:t>Programming Languages</a:t>
            </a:r>
            <a:endParaRPr lang="en-US" sz="3200" dirty="0">
              <a:solidFill>
                <a:srgbClr val="000066"/>
              </a:solidFill>
              <a:latin typeface="Georgia" panose="02040502050405020303" pitchFamily="18" charset="0"/>
            </a:endParaRPr>
          </a:p>
        </p:txBody>
      </p:sp>
      <p:sp>
        <p:nvSpPr>
          <p:cNvPr id="2" name="Rectangle 1"/>
          <p:cNvSpPr/>
          <p:nvPr/>
        </p:nvSpPr>
        <p:spPr>
          <a:xfrm>
            <a:off x="152400" y="1524000"/>
            <a:ext cx="8610599" cy="4985980"/>
          </a:xfrm>
          <a:prstGeom prst="rect">
            <a:avLst/>
          </a:prstGeom>
        </p:spPr>
        <p:txBody>
          <a:bodyPr wrap="square">
            <a:spAutoFit/>
          </a:bodyPr>
          <a:lstStyle/>
          <a:p>
            <a:pPr>
              <a:lnSpc>
                <a:spcPct val="150000"/>
              </a:lnSpc>
            </a:pPr>
            <a:r>
              <a:rPr lang="en-US" sz="2000" b="1" dirty="0">
                <a:solidFill>
                  <a:schemeClr val="tx2"/>
                </a:solidFill>
              </a:rPr>
              <a:t>Python</a:t>
            </a:r>
            <a:r>
              <a:rPr lang="en-US" sz="2000" b="1" dirty="0" smtClean="0"/>
              <a:t>:</a:t>
            </a:r>
          </a:p>
          <a:p>
            <a:pPr>
              <a:lnSpc>
                <a:spcPct val="150000"/>
              </a:lnSpc>
            </a:pPr>
            <a:r>
              <a:rPr lang="en-US" sz="2000" dirty="0" smtClean="0"/>
              <a:t> most </a:t>
            </a:r>
            <a:r>
              <a:rPr lang="en-US" sz="2000" dirty="0"/>
              <a:t>popular programming language for machine learning and deep learning due to its extensive libraries (</a:t>
            </a:r>
            <a:r>
              <a:rPr lang="en-US" sz="2000" dirty="0" err="1"/>
              <a:t>NumPy</a:t>
            </a:r>
            <a:r>
              <a:rPr lang="en-US" sz="2000" dirty="0"/>
              <a:t>, </a:t>
            </a:r>
            <a:r>
              <a:rPr lang="en-US" sz="2000" dirty="0" err="1"/>
              <a:t>SciPy</a:t>
            </a:r>
            <a:r>
              <a:rPr lang="en-US" sz="2000" dirty="0"/>
              <a:t>, pandas) and the availability of frameworks like </a:t>
            </a:r>
            <a:r>
              <a:rPr lang="en-US" sz="2000" dirty="0" err="1"/>
              <a:t>TensorFlow</a:t>
            </a:r>
            <a:r>
              <a:rPr lang="en-US" sz="2000" dirty="0"/>
              <a:t> and </a:t>
            </a:r>
            <a:r>
              <a:rPr lang="en-US" sz="2000" dirty="0" err="1"/>
              <a:t>PyTorch</a:t>
            </a:r>
            <a:r>
              <a:rPr lang="en-US" sz="2000" dirty="0" smtClean="0"/>
              <a:t>.</a:t>
            </a:r>
          </a:p>
          <a:p>
            <a:pPr>
              <a:lnSpc>
                <a:spcPct val="150000"/>
              </a:lnSpc>
            </a:pPr>
            <a:r>
              <a:rPr lang="en-US" sz="2000" b="1" dirty="0">
                <a:solidFill>
                  <a:schemeClr val="tx2"/>
                </a:solidFill>
              </a:rPr>
              <a:t>R:</a:t>
            </a:r>
            <a:r>
              <a:rPr lang="en-US" sz="2000" dirty="0">
                <a:solidFill>
                  <a:schemeClr val="tx2"/>
                </a:solidFill>
              </a:rPr>
              <a:t> </a:t>
            </a:r>
            <a:endParaRPr lang="en-US" sz="2000" dirty="0" smtClean="0">
              <a:solidFill>
                <a:schemeClr val="tx2"/>
              </a:solidFill>
            </a:endParaRPr>
          </a:p>
          <a:p>
            <a:pPr>
              <a:lnSpc>
                <a:spcPct val="150000"/>
              </a:lnSpc>
            </a:pPr>
            <a:r>
              <a:rPr lang="en-US" sz="2000" dirty="0" smtClean="0"/>
              <a:t>R often </a:t>
            </a:r>
            <a:r>
              <a:rPr lang="en-US" sz="2000" dirty="0"/>
              <a:t>used in statistical modeling and data analysis. It has a rich ecosystem of packages for machine </a:t>
            </a:r>
            <a:r>
              <a:rPr lang="en-US" sz="2000" dirty="0" smtClean="0"/>
              <a:t>learning</a:t>
            </a:r>
          </a:p>
          <a:p>
            <a:pPr>
              <a:lnSpc>
                <a:spcPct val="150000"/>
              </a:lnSpc>
            </a:pPr>
            <a:r>
              <a:rPr lang="en-US" sz="2000" b="1" dirty="0">
                <a:solidFill>
                  <a:schemeClr val="tx2"/>
                </a:solidFill>
              </a:rPr>
              <a:t>Julia</a:t>
            </a:r>
            <a:r>
              <a:rPr lang="en-US" sz="2000" b="1" dirty="0" smtClean="0">
                <a:solidFill>
                  <a:schemeClr val="tx2"/>
                </a:solidFill>
              </a:rPr>
              <a:t>:</a:t>
            </a:r>
          </a:p>
          <a:p>
            <a:pPr>
              <a:lnSpc>
                <a:spcPct val="150000"/>
              </a:lnSpc>
            </a:pPr>
            <a:r>
              <a:rPr lang="en-US" sz="2000" dirty="0" smtClean="0"/>
              <a:t> an </a:t>
            </a:r>
            <a:r>
              <a:rPr lang="en-US" sz="2000" dirty="0"/>
              <a:t>emerging programming language known for its speed and is increasingly being used in scientific computing and machine learning</a:t>
            </a:r>
            <a:r>
              <a:rPr lang="en-US" sz="2000" dirty="0" smtClean="0"/>
              <a:t>.</a:t>
            </a:r>
          </a:p>
          <a:p>
            <a:endParaRPr lang="en-US" dirty="0"/>
          </a:p>
        </p:txBody>
      </p:sp>
    </p:spTree>
    <p:extLst>
      <p:ext uri="{BB962C8B-B14F-4D97-AF65-F5344CB8AC3E}">
        <p14:creationId xmlns:p14="http://schemas.microsoft.com/office/powerpoint/2010/main" val="13363125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19</a:t>
            </a:fld>
            <a:endParaRPr lang="en-US" dirty="0"/>
          </a:p>
        </p:txBody>
      </p:sp>
      <p:sp>
        <p:nvSpPr>
          <p:cNvPr id="7174" name="Rectangle 2"/>
          <p:cNvSpPr>
            <a:spLocks noGrp="1" noChangeArrowheads="1"/>
          </p:cNvSpPr>
          <p:nvPr>
            <p:ph type="title" idx="4294967295"/>
          </p:nvPr>
        </p:nvSpPr>
        <p:spPr>
          <a:xfrm>
            <a:off x="685800" y="381000"/>
            <a:ext cx="8001000" cy="762000"/>
          </a:xfrm>
        </p:spPr>
        <p:txBody>
          <a:bodyPr/>
          <a:lstStyle/>
          <a:p>
            <a:pPr eaLnBrk="1" hangingPunct="1"/>
            <a:r>
              <a:rPr lang="en-US" sz="3200" dirty="0" smtClean="0">
                <a:solidFill>
                  <a:srgbClr val="000066"/>
                </a:solidFill>
                <a:latin typeface="Georgia" panose="02040502050405020303" pitchFamily="18" charset="0"/>
              </a:rPr>
              <a:t>Programming Languages</a:t>
            </a:r>
            <a:endParaRPr lang="en-US" sz="3200" dirty="0">
              <a:solidFill>
                <a:srgbClr val="000066"/>
              </a:solidFill>
              <a:latin typeface="Georgia" panose="02040502050405020303" pitchFamily="18" charset="0"/>
            </a:endParaRPr>
          </a:p>
        </p:txBody>
      </p:sp>
      <p:sp>
        <p:nvSpPr>
          <p:cNvPr id="2" name="Rectangle 1"/>
          <p:cNvSpPr/>
          <p:nvPr/>
        </p:nvSpPr>
        <p:spPr>
          <a:xfrm>
            <a:off x="152400" y="1524000"/>
            <a:ext cx="8610599" cy="2862322"/>
          </a:xfrm>
          <a:prstGeom prst="rect">
            <a:avLst/>
          </a:prstGeom>
        </p:spPr>
        <p:txBody>
          <a:bodyPr wrap="square">
            <a:spAutoFit/>
          </a:bodyPr>
          <a:lstStyle/>
          <a:p>
            <a:pPr>
              <a:lnSpc>
                <a:spcPct val="150000"/>
              </a:lnSpc>
            </a:pPr>
            <a:r>
              <a:rPr lang="en-US" b="1" dirty="0" smtClean="0">
                <a:solidFill>
                  <a:schemeClr val="tx2"/>
                </a:solidFill>
              </a:rPr>
              <a:t>JavaScript:</a:t>
            </a:r>
          </a:p>
          <a:p>
            <a:pPr>
              <a:lnSpc>
                <a:spcPct val="150000"/>
              </a:lnSpc>
            </a:pPr>
            <a:r>
              <a:rPr lang="en-US" dirty="0" smtClean="0"/>
              <a:t> </a:t>
            </a:r>
            <a:r>
              <a:rPr lang="en-US" dirty="0"/>
              <a:t>JavaScript is used for implementing machine learning models in web applications and browser-based AI</a:t>
            </a:r>
            <a:r>
              <a:rPr lang="en-US" dirty="0" smtClean="0"/>
              <a:t>.</a:t>
            </a:r>
          </a:p>
          <a:p>
            <a:pPr>
              <a:lnSpc>
                <a:spcPct val="150000"/>
              </a:lnSpc>
            </a:pPr>
            <a:r>
              <a:rPr lang="en-US" b="1" dirty="0">
                <a:solidFill>
                  <a:schemeClr val="tx2"/>
                </a:solidFill>
              </a:rPr>
              <a:t>MATLAB:</a:t>
            </a:r>
            <a:r>
              <a:rPr lang="en-US" dirty="0">
                <a:solidFill>
                  <a:schemeClr val="tx2"/>
                </a:solidFill>
              </a:rPr>
              <a:t> </a:t>
            </a:r>
            <a:endParaRPr lang="en-US" dirty="0" smtClean="0">
              <a:solidFill>
                <a:schemeClr val="tx2"/>
              </a:solidFill>
            </a:endParaRPr>
          </a:p>
          <a:p>
            <a:pPr>
              <a:lnSpc>
                <a:spcPct val="150000"/>
              </a:lnSpc>
            </a:pPr>
            <a:r>
              <a:rPr lang="en-US" dirty="0" smtClean="0"/>
              <a:t>MATLAB </a:t>
            </a:r>
            <a:r>
              <a:rPr lang="en-US" dirty="0"/>
              <a:t>is used in academic and research settings for machine learning and signal processing applications.</a:t>
            </a:r>
            <a:endParaRPr lang="en-US" dirty="0" smtClean="0"/>
          </a:p>
          <a:p>
            <a:endParaRPr lang="en-US" dirty="0"/>
          </a:p>
        </p:txBody>
      </p:sp>
    </p:spTree>
    <p:extLst>
      <p:ext uri="{BB962C8B-B14F-4D97-AF65-F5344CB8AC3E}">
        <p14:creationId xmlns:p14="http://schemas.microsoft.com/office/powerpoint/2010/main" val="24847562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2</a:t>
            </a:fld>
            <a:endParaRPr lang="en-US" dirty="0"/>
          </a:p>
        </p:txBody>
      </p:sp>
      <p:sp>
        <p:nvSpPr>
          <p:cNvPr id="7174" name="Rectangle 2"/>
          <p:cNvSpPr>
            <a:spLocks noGrp="1" noChangeArrowheads="1"/>
          </p:cNvSpPr>
          <p:nvPr>
            <p:ph type="title" idx="4294967295"/>
          </p:nvPr>
        </p:nvSpPr>
        <p:spPr>
          <a:xfrm>
            <a:off x="152400" y="381000"/>
            <a:ext cx="8991600" cy="762000"/>
          </a:xfrm>
        </p:spPr>
        <p:txBody>
          <a:bodyPr/>
          <a:lstStyle/>
          <a:p>
            <a:pPr eaLnBrk="1" hangingPunct="1"/>
            <a:r>
              <a:rPr lang="en-US" sz="3200" dirty="0">
                <a:solidFill>
                  <a:srgbClr val="000066"/>
                </a:solidFill>
                <a:latin typeface="Georgia" panose="02040502050405020303" pitchFamily="18" charset="0"/>
              </a:rPr>
              <a:t>About the </a:t>
            </a:r>
            <a:r>
              <a:rPr lang="en-US" sz="3200" dirty="0" smtClean="0">
                <a:solidFill>
                  <a:srgbClr val="000066"/>
                </a:solidFill>
                <a:latin typeface="Georgia" panose="02040502050405020303" pitchFamily="18" charset="0"/>
              </a:rPr>
              <a:t>Instructor</a:t>
            </a:r>
            <a:endParaRPr lang="en-US" sz="3200" dirty="0">
              <a:solidFill>
                <a:srgbClr val="000066"/>
              </a:solidFill>
              <a:latin typeface="Georgia" panose="02040502050405020303" pitchFamily="18" charset="0"/>
            </a:endParaRPr>
          </a:p>
        </p:txBody>
      </p:sp>
      <p:sp>
        <p:nvSpPr>
          <p:cNvPr id="7175" name="Rectangle 3"/>
          <p:cNvSpPr>
            <a:spLocks noGrp="1" noChangeArrowheads="1"/>
          </p:cNvSpPr>
          <p:nvPr>
            <p:ph idx="4294967295"/>
          </p:nvPr>
        </p:nvSpPr>
        <p:spPr>
          <a:xfrm>
            <a:off x="152400" y="1371600"/>
            <a:ext cx="8610600" cy="4800600"/>
          </a:xfrm>
        </p:spPr>
        <p:txBody>
          <a:bodyPr/>
          <a:lstStyle/>
          <a:p>
            <a:pPr eaLnBrk="1" hangingPunct="1"/>
            <a:r>
              <a:rPr lang="en-US" sz="2600" dirty="0" smtClean="0">
                <a:solidFill>
                  <a:srgbClr val="000066"/>
                </a:solidFill>
                <a:latin typeface="Georgia" panose="02040502050405020303" pitchFamily="18" charset="0"/>
              </a:rPr>
              <a:t>Dr. Muhammad </a:t>
            </a:r>
            <a:r>
              <a:rPr lang="en-US" sz="2600" dirty="0" err="1" smtClean="0">
                <a:solidFill>
                  <a:srgbClr val="000066"/>
                </a:solidFill>
                <a:latin typeface="Georgia" panose="02040502050405020303" pitchFamily="18" charset="0"/>
              </a:rPr>
              <a:t>Safyan</a:t>
            </a:r>
            <a:endParaRPr lang="en-US" sz="2600" dirty="0" smtClean="0">
              <a:solidFill>
                <a:srgbClr val="000066"/>
              </a:solidFill>
              <a:latin typeface="Georgia" panose="02040502050405020303" pitchFamily="18" charset="0"/>
            </a:endParaRPr>
          </a:p>
          <a:p>
            <a:pPr lvl="1" eaLnBrk="1" hangingPunct="1"/>
            <a:r>
              <a:rPr lang="en-US" sz="2200" dirty="0" smtClean="0">
                <a:solidFill>
                  <a:srgbClr val="000066"/>
                </a:solidFill>
                <a:latin typeface="Georgia" panose="02040502050405020303" pitchFamily="18" charset="0"/>
              </a:rPr>
              <a:t>PhD(2018) – </a:t>
            </a:r>
            <a:r>
              <a:rPr lang="en-US" sz="2200" dirty="0" smtClean="0">
                <a:solidFill>
                  <a:srgbClr val="000066"/>
                </a:solidFill>
                <a:latin typeface="Georgia" panose="02040502050405020303" pitchFamily="18" charset="0"/>
              </a:rPr>
              <a:t>AI &amp; Knowledge </a:t>
            </a:r>
            <a:r>
              <a:rPr lang="en-US" sz="2200" dirty="0" smtClean="0">
                <a:solidFill>
                  <a:srgbClr val="000066"/>
                </a:solidFill>
                <a:latin typeface="Georgia" panose="02040502050405020303" pitchFamily="18" charset="0"/>
              </a:rPr>
              <a:t>Graph (Activity Recognition)</a:t>
            </a:r>
          </a:p>
          <a:p>
            <a:pPr lvl="1" eaLnBrk="1" hangingPunct="1"/>
            <a:r>
              <a:rPr lang="en-US" sz="2600" dirty="0" smtClean="0">
                <a:solidFill>
                  <a:srgbClr val="000066"/>
                </a:solidFill>
                <a:latin typeface="Georgia" panose="02040502050405020303" pitchFamily="18" charset="0"/>
              </a:rPr>
              <a:t>Research Output</a:t>
            </a:r>
          </a:p>
          <a:p>
            <a:pPr lvl="2" eaLnBrk="1" hangingPunct="1"/>
            <a:r>
              <a:rPr lang="en-US" sz="2200" dirty="0" smtClean="0">
                <a:solidFill>
                  <a:srgbClr val="000066"/>
                </a:solidFill>
                <a:latin typeface="Georgia" panose="02040502050405020303" pitchFamily="18" charset="0"/>
              </a:rPr>
              <a:t>Number of publications -28</a:t>
            </a:r>
            <a:endParaRPr lang="en-US" sz="2200" dirty="0">
              <a:solidFill>
                <a:srgbClr val="000066"/>
              </a:solidFill>
              <a:latin typeface="Georgia" panose="02040502050405020303" pitchFamily="18" charset="0"/>
            </a:endParaRPr>
          </a:p>
          <a:p>
            <a:pPr marL="114300" indent="0" eaLnBrk="1" hangingPunct="1">
              <a:buNone/>
            </a:pPr>
            <a:r>
              <a:rPr lang="en-US" sz="3000" dirty="0" smtClean="0">
                <a:solidFill>
                  <a:srgbClr val="C00000"/>
                </a:solidFill>
                <a:latin typeface="Georgia" panose="02040502050405020303" pitchFamily="18" charset="0"/>
              </a:rPr>
              <a:t>Google </a:t>
            </a:r>
            <a:r>
              <a:rPr lang="en-US" sz="3000" dirty="0" smtClean="0">
                <a:solidFill>
                  <a:srgbClr val="C00000"/>
                </a:solidFill>
                <a:latin typeface="Georgia" panose="02040502050405020303" pitchFamily="18" charset="0"/>
              </a:rPr>
              <a:t>Scholar:</a:t>
            </a:r>
            <a:endParaRPr lang="en-US" sz="3000" dirty="0" smtClean="0">
              <a:solidFill>
                <a:srgbClr val="C00000"/>
              </a:solidFill>
              <a:latin typeface="Georgia" panose="02040502050405020303" pitchFamily="18" charset="0"/>
            </a:endParaRPr>
          </a:p>
          <a:p>
            <a:pPr marL="114300" indent="0" eaLnBrk="1" hangingPunct="1">
              <a:buNone/>
            </a:pPr>
            <a:endParaRPr lang="en-US" sz="3000" dirty="0" smtClean="0">
              <a:solidFill>
                <a:srgbClr val="000066"/>
              </a:solidFill>
              <a:latin typeface="Georgia" panose="02040502050405020303" pitchFamily="18" charset="0"/>
            </a:endParaRPr>
          </a:p>
        </p:txBody>
      </p:sp>
      <p:pic>
        <p:nvPicPr>
          <p:cNvPr id="2" name="Picture 1"/>
          <p:cNvPicPr>
            <a:picLocks noChangeAspect="1"/>
          </p:cNvPicPr>
          <p:nvPr/>
        </p:nvPicPr>
        <p:blipFill>
          <a:blip r:embed="rId3"/>
          <a:stretch>
            <a:fillRect/>
          </a:stretch>
        </p:blipFill>
        <p:spPr>
          <a:xfrm>
            <a:off x="1828800" y="3886200"/>
            <a:ext cx="5562600" cy="2835275"/>
          </a:xfrm>
          <a:prstGeom prst="rect">
            <a:avLst/>
          </a:prstGeom>
        </p:spPr>
      </p:pic>
    </p:spTree>
    <p:extLst>
      <p:ext uri="{BB962C8B-B14F-4D97-AF65-F5344CB8AC3E}">
        <p14:creationId xmlns:p14="http://schemas.microsoft.com/office/powerpoint/2010/main" val="33930597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20</a:t>
            </a:fld>
            <a:endParaRPr lang="en-US" dirty="0"/>
          </a:p>
        </p:txBody>
      </p:sp>
      <p:sp>
        <p:nvSpPr>
          <p:cNvPr id="7174" name="Rectangle 2"/>
          <p:cNvSpPr>
            <a:spLocks noGrp="1" noChangeArrowheads="1"/>
          </p:cNvSpPr>
          <p:nvPr>
            <p:ph type="title" idx="4294967295"/>
          </p:nvPr>
        </p:nvSpPr>
        <p:spPr>
          <a:xfrm>
            <a:off x="685800" y="381000"/>
            <a:ext cx="8001000" cy="762000"/>
          </a:xfrm>
        </p:spPr>
        <p:txBody>
          <a:bodyPr/>
          <a:lstStyle/>
          <a:p>
            <a:pPr eaLnBrk="1" hangingPunct="1"/>
            <a:r>
              <a:rPr lang="en-US" sz="3200" b="1" dirty="0" smtClean="0"/>
              <a:t>Frameworks/API’s for </a:t>
            </a:r>
            <a:r>
              <a:rPr lang="en-US" sz="3200" b="1" dirty="0"/>
              <a:t>Machine Learning</a:t>
            </a:r>
            <a:endParaRPr lang="en-US" sz="3200" dirty="0">
              <a:solidFill>
                <a:srgbClr val="000066"/>
              </a:solidFill>
              <a:latin typeface="Georgia" panose="02040502050405020303" pitchFamily="18" charset="0"/>
            </a:endParaRPr>
          </a:p>
        </p:txBody>
      </p:sp>
      <p:sp>
        <p:nvSpPr>
          <p:cNvPr id="2" name="Rectangle 1"/>
          <p:cNvSpPr/>
          <p:nvPr/>
        </p:nvSpPr>
        <p:spPr>
          <a:xfrm>
            <a:off x="152400" y="1524000"/>
            <a:ext cx="8610599" cy="5016758"/>
          </a:xfrm>
          <a:prstGeom prst="rect">
            <a:avLst/>
          </a:prstGeom>
        </p:spPr>
        <p:txBody>
          <a:bodyPr wrap="square">
            <a:spAutoFit/>
          </a:bodyPr>
          <a:lstStyle/>
          <a:p>
            <a:pPr algn="just"/>
            <a:r>
              <a:rPr lang="en-US" sz="2000" b="1" dirty="0" err="1">
                <a:solidFill>
                  <a:schemeClr val="tx2"/>
                </a:solidFill>
              </a:rPr>
              <a:t>TensorFlow</a:t>
            </a:r>
            <a:r>
              <a:rPr lang="en-US" sz="2000" b="1" dirty="0" smtClean="0">
                <a:solidFill>
                  <a:schemeClr val="tx2"/>
                </a:solidFill>
              </a:rPr>
              <a:t>:</a:t>
            </a:r>
          </a:p>
          <a:p>
            <a:pPr algn="just"/>
            <a:r>
              <a:rPr lang="en-US" sz="2000" dirty="0" smtClean="0"/>
              <a:t> </a:t>
            </a:r>
            <a:r>
              <a:rPr lang="en-US" sz="2000" dirty="0"/>
              <a:t>Developed by Google, </a:t>
            </a:r>
            <a:r>
              <a:rPr lang="en-US" sz="2000" dirty="0" err="1"/>
              <a:t>TensorFlow</a:t>
            </a:r>
            <a:r>
              <a:rPr lang="en-US" sz="2000" dirty="0"/>
              <a:t> is one of the most widely used deep learning frameworks. It offers a high level of flexibility and supports both CPU and GPU computations.</a:t>
            </a:r>
          </a:p>
          <a:p>
            <a:pPr algn="just"/>
            <a:r>
              <a:rPr lang="en-US" sz="2000" b="1" dirty="0" err="1">
                <a:solidFill>
                  <a:schemeClr val="tx2"/>
                </a:solidFill>
              </a:rPr>
              <a:t>PyTorch</a:t>
            </a:r>
            <a:r>
              <a:rPr lang="en-US" sz="2000" b="1" dirty="0">
                <a:solidFill>
                  <a:schemeClr val="tx2"/>
                </a:solidFill>
              </a:rPr>
              <a:t>: </a:t>
            </a:r>
            <a:endParaRPr lang="en-US" sz="2000" b="1" dirty="0">
              <a:solidFill>
                <a:schemeClr val="tx2"/>
              </a:solidFill>
            </a:endParaRPr>
          </a:p>
          <a:p>
            <a:pPr algn="just"/>
            <a:r>
              <a:rPr lang="en-US" sz="2000" dirty="0" err="1" smtClean="0"/>
              <a:t>PyTorch</a:t>
            </a:r>
            <a:r>
              <a:rPr lang="en-US" sz="2000" dirty="0"/>
              <a:t>, developed by Facebook's AI Research lab (FAIR), is known for its dynamic computational graph and is favored by researchers for its ease of use and flexibility.</a:t>
            </a:r>
          </a:p>
          <a:p>
            <a:pPr algn="just"/>
            <a:r>
              <a:rPr lang="en-US" sz="2000" b="1" dirty="0" err="1">
                <a:solidFill>
                  <a:schemeClr val="tx2"/>
                </a:solidFill>
              </a:rPr>
              <a:t>Keras</a:t>
            </a:r>
            <a:r>
              <a:rPr lang="en-US" sz="2000" b="1" dirty="0">
                <a:solidFill>
                  <a:schemeClr val="tx2"/>
                </a:solidFill>
              </a:rPr>
              <a:t>: </a:t>
            </a:r>
            <a:endParaRPr lang="en-US" sz="2000" b="1" dirty="0">
              <a:solidFill>
                <a:schemeClr val="tx2"/>
              </a:solidFill>
            </a:endParaRPr>
          </a:p>
          <a:p>
            <a:pPr algn="just"/>
            <a:r>
              <a:rPr lang="en-US" sz="2000" dirty="0" err="1" smtClean="0"/>
              <a:t>Keras</a:t>
            </a:r>
            <a:r>
              <a:rPr lang="en-US" sz="2000" dirty="0" smtClean="0"/>
              <a:t> </a:t>
            </a:r>
            <a:r>
              <a:rPr lang="en-US" sz="2000" dirty="0"/>
              <a:t>is a high-level neural networks API that can run on top of </a:t>
            </a:r>
            <a:r>
              <a:rPr lang="en-US" sz="2000" dirty="0" err="1"/>
              <a:t>TensorFlow</a:t>
            </a:r>
            <a:r>
              <a:rPr lang="en-US" sz="2000" dirty="0"/>
              <a:t>, </a:t>
            </a:r>
            <a:r>
              <a:rPr lang="en-US" sz="2000" dirty="0" err="1"/>
              <a:t>Theano</a:t>
            </a:r>
            <a:r>
              <a:rPr lang="en-US" sz="2000" dirty="0"/>
              <a:t>, or Microsoft Cognitive Toolkit (CNTK). It's known for its user-friendly interface</a:t>
            </a:r>
            <a:r>
              <a:rPr lang="en-US" sz="2000" dirty="0" smtClean="0"/>
              <a:t>.</a:t>
            </a:r>
          </a:p>
          <a:p>
            <a:pPr algn="just"/>
            <a:r>
              <a:rPr lang="en-US" sz="2000" b="1" dirty="0" err="1">
                <a:solidFill>
                  <a:schemeClr val="tx2"/>
                </a:solidFill>
              </a:rPr>
              <a:t>Scikit</a:t>
            </a:r>
            <a:r>
              <a:rPr lang="en-US" sz="2000" b="1" dirty="0">
                <a:solidFill>
                  <a:schemeClr val="tx2"/>
                </a:solidFill>
              </a:rPr>
              <a:t>-learn: </a:t>
            </a:r>
            <a:endParaRPr lang="en-US" sz="2000" b="1" dirty="0">
              <a:solidFill>
                <a:schemeClr val="tx2"/>
              </a:solidFill>
            </a:endParaRPr>
          </a:p>
          <a:p>
            <a:pPr algn="just"/>
            <a:r>
              <a:rPr lang="en-US" sz="2000" dirty="0" err="1" smtClean="0"/>
              <a:t>Scikit</a:t>
            </a:r>
            <a:r>
              <a:rPr lang="en-US" sz="2000" dirty="0" smtClean="0"/>
              <a:t>-learn </a:t>
            </a:r>
            <a:r>
              <a:rPr lang="en-US" sz="2000" dirty="0"/>
              <a:t>is a popular machine learning library for Python, providing tools for classical machine learning algorithms and data preprocessing.</a:t>
            </a:r>
          </a:p>
          <a:p>
            <a:endParaRPr lang="en-US" sz="2000" dirty="0"/>
          </a:p>
        </p:txBody>
      </p:sp>
    </p:spTree>
    <p:extLst>
      <p:ext uri="{BB962C8B-B14F-4D97-AF65-F5344CB8AC3E}">
        <p14:creationId xmlns:p14="http://schemas.microsoft.com/office/powerpoint/2010/main" val="20026827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21</a:t>
            </a:fld>
            <a:endParaRPr lang="en-US" dirty="0"/>
          </a:p>
        </p:txBody>
      </p:sp>
      <p:sp>
        <p:nvSpPr>
          <p:cNvPr id="7174" name="Rectangle 2"/>
          <p:cNvSpPr>
            <a:spLocks noGrp="1" noChangeArrowheads="1"/>
          </p:cNvSpPr>
          <p:nvPr>
            <p:ph type="title" idx="4294967295"/>
          </p:nvPr>
        </p:nvSpPr>
        <p:spPr>
          <a:xfrm>
            <a:off x="685800" y="381000"/>
            <a:ext cx="8001000" cy="762000"/>
          </a:xfrm>
        </p:spPr>
        <p:txBody>
          <a:bodyPr/>
          <a:lstStyle/>
          <a:p>
            <a:pPr eaLnBrk="1" hangingPunct="1"/>
            <a:r>
              <a:rPr lang="en-US" sz="3200" b="1" dirty="0" smtClean="0"/>
              <a:t>Frameworks/API’s </a:t>
            </a:r>
            <a:r>
              <a:rPr lang="en-US" sz="3200" b="1" dirty="0"/>
              <a:t>for Machine Learning</a:t>
            </a:r>
            <a:endParaRPr lang="en-US" sz="3200" dirty="0">
              <a:solidFill>
                <a:srgbClr val="000066"/>
              </a:solidFill>
              <a:latin typeface="Georgia" panose="02040502050405020303" pitchFamily="18" charset="0"/>
            </a:endParaRPr>
          </a:p>
        </p:txBody>
      </p:sp>
      <p:sp>
        <p:nvSpPr>
          <p:cNvPr id="2" name="Rectangle 1"/>
          <p:cNvSpPr/>
          <p:nvPr/>
        </p:nvSpPr>
        <p:spPr>
          <a:xfrm>
            <a:off x="152400" y="1524000"/>
            <a:ext cx="8610599" cy="5016758"/>
          </a:xfrm>
          <a:prstGeom prst="rect">
            <a:avLst/>
          </a:prstGeom>
        </p:spPr>
        <p:txBody>
          <a:bodyPr wrap="square">
            <a:spAutoFit/>
          </a:bodyPr>
          <a:lstStyle/>
          <a:p>
            <a:pPr algn="just"/>
            <a:r>
              <a:rPr lang="en-US" sz="2000" b="1" dirty="0" err="1">
                <a:solidFill>
                  <a:schemeClr val="tx2"/>
                </a:solidFill>
              </a:rPr>
              <a:t>Caffe</a:t>
            </a:r>
            <a:r>
              <a:rPr lang="en-US" sz="2000" b="1" dirty="0" smtClean="0">
                <a:solidFill>
                  <a:schemeClr val="tx2"/>
                </a:solidFill>
              </a:rPr>
              <a:t>:</a:t>
            </a:r>
          </a:p>
          <a:p>
            <a:pPr algn="just"/>
            <a:r>
              <a:rPr lang="en-US" sz="2000" b="1" dirty="0" smtClean="0">
                <a:solidFill>
                  <a:schemeClr val="tx2"/>
                </a:solidFill>
              </a:rPr>
              <a:t> </a:t>
            </a:r>
            <a:r>
              <a:rPr lang="en-US" sz="2000" dirty="0" err="1"/>
              <a:t>Caffe</a:t>
            </a:r>
            <a:r>
              <a:rPr lang="en-US" sz="2000" dirty="0"/>
              <a:t> is a deep learning framework developed by the Berkeley Vision and Learning Center. It's known for its speed and efficiency in image classification tasks</a:t>
            </a:r>
            <a:r>
              <a:rPr lang="en-US" sz="2000" dirty="0" smtClean="0"/>
              <a:t>.</a:t>
            </a:r>
          </a:p>
          <a:p>
            <a:pPr algn="just"/>
            <a:r>
              <a:rPr lang="en-US" sz="2000" b="1" dirty="0" err="1">
                <a:solidFill>
                  <a:schemeClr val="tx2"/>
                </a:solidFill>
              </a:rPr>
              <a:t>MXNet</a:t>
            </a:r>
            <a:r>
              <a:rPr lang="en-US" sz="2000" b="1" dirty="0" smtClean="0">
                <a:solidFill>
                  <a:schemeClr val="tx2"/>
                </a:solidFill>
              </a:rPr>
              <a:t>:</a:t>
            </a:r>
          </a:p>
          <a:p>
            <a:pPr algn="just"/>
            <a:r>
              <a:rPr lang="en-US" sz="2000" b="1" dirty="0" smtClean="0">
                <a:solidFill>
                  <a:schemeClr val="tx2"/>
                </a:solidFill>
              </a:rPr>
              <a:t> </a:t>
            </a:r>
            <a:r>
              <a:rPr lang="en-US" sz="2000" dirty="0" err="1"/>
              <a:t>MXNet</a:t>
            </a:r>
            <a:r>
              <a:rPr lang="en-US" sz="2000" dirty="0"/>
              <a:t> is an open-source deep learning framework known for its scalability and support for multiple programming languages, including Python and Julia</a:t>
            </a:r>
            <a:r>
              <a:rPr lang="en-US" sz="2000" dirty="0" smtClean="0"/>
              <a:t>.</a:t>
            </a:r>
          </a:p>
          <a:p>
            <a:pPr algn="just"/>
            <a:r>
              <a:rPr lang="en-US" sz="2000" b="1" dirty="0" err="1">
                <a:solidFill>
                  <a:schemeClr val="tx2"/>
                </a:solidFill>
              </a:rPr>
              <a:t>Theano</a:t>
            </a:r>
            <a:r>
              <a:rPr lang="en-US" sz="2000" b="1" dirty="0" smtClean="0">
                <a:solidFill>
                  <a:schemeClr val="tx2"/>
                </a:solidFill>
              </a:rPr>
              <a:t>:</a:t>
            </a:r>
          </a:p>
          <a:p>
            <a:pPr algn="just"/>
            <a:r>
              <a:rPr lang="en-US" sz="2000" b="1" dirty="0" smtClean="0">
                <a:solidFill>
                  <a:schemeClr val="tx2"/>
                </a:solidFill>
              </a:rPr>
              <a:t> </a:t>
            </a:r>
            <a:r>
              <a:rPr lang="en-US" sz="2000" dirty="0"/>
              <a:t>Although its development has slowed down, </a:t>
            </a:r>
            <a:r>
              <a:rPr lang="en-US" sz="2000" dirty="0" err="1"/>
              <a:t>Theano</a:t>
            </a:r>
            <a:r>
              <a:rPr lang="en-US" sz="2000" dirty="0"/>
              <a:t> was influential in the early days of deep learning and served as a precursor to other frameworks</a:t>
            </a:r>
            <a:r>
              <a:rPr lang="en-US" sz="2000" dirty="0" smtClean="0"/>
              <a:t>.</a:t>
            </a:r>
          </a:p>
          <a:p>
            <a:pPr algn="just"/>
            <a:r>
              <a:rPr lang="en-US" sz="2000" b="1" dirty="0">
                <a:solidFill>
                  <a:schemeClr val="tx2"/>
                </a:solidFill>
              </a:rPr>
              <a:t>Caffe2</a:t>
            </a:r>
            <a:r>
              <a:rPr lang="en-US" sz="2000" b="1" dirty="0" smtClean="0">
                <a:solidFill>
                  <a:schemeClr val="tx2"/>
                </a:solidFill>
              </a:rPr>
              <a:t>:</a:t>
            </a:r>
          </a:p>
          <a:p>
            <a:pPr algn="just"/>
            <a:r>
              <a:rPr lang="en-US" sz="2000" b="1" dirty="0" smtClean="0">
                <a:solidFill>
                  <a:schemeClr val="tx2"/>
                </a:solidFill>
              </a:rPr>
              <a:t> </a:t>
            </a:r>
            <a:r>
              <a:rPr lang="en-US" sz="2000" dirty="0"/>
              <a:t>Developed by Facebook, Caffe2 was designed for mobile and large-scale distributed training and has been integrated into </a:t>
            </a:r>
            <a:r>
              <a:rPr lang="en-US" sz="2000" dirty="0" err="1"/>
              <a:t>PyTorch</a:t>
            </a:r>
            <a:r>
              <a:rPr lang="en-US" sz="2000" dirty="0"/>
              <a:t> as part of the </a:t>
            </a:r>
            <a:r>
              <a:rPr lang="en-US" sz="2000" dirty="0" err="1"/>
              <a:t>PyTorch</a:t>
            </a:r>
            <a:r>
              <a:rPr lang="en-US" sz="2000" dirty="0"/>
              <a:t> 1.0 release.</a:t>
            </a:r>
            <a:endParaRPr lang="en-US" sz="2000" dirty="0"/>
          </a:p>
        </p:txBody>
      </p:sp>
    </p:spTree>
    <p:extLst>
      <p:ext uri="{BB962C8B-B14F-4D97-AF65-F5344CB8AC3E}">
        <p14:creationId xmlns:p14="http://schemas.microsoft.com/office/powerpoint/2010/main" val="4785835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22</a:t>
            </a:fld>
            <a:endParaRPr lang="en-US" dirty="0"/>
          </a:p>
        </p:txBody>
      </p:sp>
      <p:sp>
        <p:nvSpPr>
          <p:cNvPr id="7174" name="Rectangle 2"/>
          <p:cNvSpPr>
            <a:spLocks noGrp="1" noChangeArrowheads="1"/>
          </p:cNvSpPr>
          <p:nvPr>
            <p:ph type="title" idx="4294967295"/>
          </p:nvPr>
        </p:nvSpPr>
        <p:spPr>
          <a:xfrm>
            <a:off x="152400" y="381000"/>
            <a:ext cx="8991600" cy="762000"/>
          </a:xfrm>
        </p:spPr>
        <p:txBody>
          <a:bodyPr/>
          <a:lstStyle/>
          <a:p>
            <a:pPr eaLnBrk="1" hangingPunct="1"/>
            <a:r>
              <a:rPr lang="en-US" sz="3200" b="1" dirty="0" smtClean="0"/>
              <a:t>Demystifying DS,AI, ML and  DL </a:t>
            </a:r>
          </a:p>
        </p:txBody>
      </p:sp>
      <p:pic>
        <p:nvPicPr>
          <p:cNvPr id="6" name="Picture 5"/>
          <p:cNvPicPr>
            <a:picLocks noChangeAspect="1"/>
          </p:cNvPicPr>
          <p:nvPr/>
        </p:nvPicPr>
        <p:blipFill>
          <a:blip r:embed="rId3"/>
          <a:stretch>
            <a:fillRect/>
          </a:stretch>
        </p:blipFill>
        <p:spPr>
          <a:xfrm>
            <a:off x="914400" y="1452562"/>
            <a:ext cx="6857999" cy="4903788"/>
          </a:xfrm>
          <a:prstGeom prst="rect">
            <a:avLst/>
          </a:prstGeom>
        </p:spPr>
      </p:pic>
    </p:spTree>
    <p:extLst>
      <p:ext uri="{BB962C8B-B14F-4D97-AF65-F5344CB8AC3E}">
        <p14:creationId xmlns:p14="http://schemas.microsoft.com/office/powerpoint/2010/main" val="19721258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E8EF145E-1276-44AA-9FDD-96F794100B8A}" type="slidenum">
              <a:rPr lang="en-US" smtClean="0"/>
              <a:pPr>
                <a:defRPr/>
              </a:pPr>
              <a:t>23</a:t>
            </a:fld>
            <a:endParaRPr lang="en-US" dirty="0"/>
          </a:p>
        </p:txBody>
      </p:sp>
      <p:pic>
        <p:nvPicPr>
          <p:cNvPr id="4" name="Picture 3"/>
          <p:cNvPicPr>
            <a:picLocks noChangeAspect="1"/>
          </p:cNvPicPr>
          <p:nvPr/>
        </p:nvPicPr>
        <p:blipFill>
          <a:blip r:embed="rId3"/>
          <a:stretch>
            <a:fillRect/>
          </a:stretch>
        </p:blipFill>
        <p:spPr>
          <a:xfrm>
            <a:off x="0" y="-77822"/>
            <a:ext cx="9144000" cy="6935822"/>
          </a:xfrm>
          <a:prstGeom prst="rect">
            <a:avLst/>
          </a:prstGeom>
        </p:spPr>
      </p:pic>
    </p:spTree>
    <p:extLst>
      <p:ext uri="{BB962C8B-B14F-4D97-AF65-F5344CB8AC3E}">
        <p14:creationId xmlns:p14="http://schemas.microsoft.com/office/powerpoint/2010/main" val="22809817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24</a:t>
            </a:fld>
            <a:endParaRPr lang="en-US" dirty="0"/>
          </a:p>
        </p:txBody>
      </p:sp>
      <p:sp>
        <p:nvSpPr>
          <p:cNvPr id="7174" name="Rectangle 2"/>
          <p:cNvSpPr>
            <a:spLocks noGrp="1" noChangeArrowheads="1"/>
          </p:cNvSpPr>
          <p:nvPr>
            <p:ph type="title" idx="4294967295"/>
          </p:nvPr>
        </p:nvSpPr>
        <p:spPr>
          <a:xfrm>
            <a:off x="152400" y="381000"/>
            <a:ext cx="8991600" cy="609600"/>
          </a:xfrm>
        </p:spPr>
        <p:txBody>
          <a:bodyPr/>
          <a:lstStyle/>
          <a:p>
            <a:pPr eaLnBrk="1" hangingPunct="1"/>
            <a:r>
              <a:rPr lang="en-US" sz="3200" b="1" dirty="0" smtClean="0"/>
              <a:t>Machine </a:t>
            </a:r>
            <a:r>
              <a:rPr lang="en-US" sz="3200" b="1" dirty="0"/>
              <a:t>Learning </a:t>
            </a:r>
            <a:r>
              <a:rPr lang="en-US" sz="3200" b="1" dirty="0" smtClean="0"/>
              <a:t>Definition</a:t>
            </a:r>
          </a:p>
        </p:txBody>
      </p:sp>
      <p:sp>
        <p:nvSpPr>
          <p:cNvPr id="7175" name="Rectangle 3"/>
          <p:cNvSpPr>
            <a:spLocks noGrp="1" noChangeArrowheads="1"/>
          </p:cNvSpPr>
          <p:nvPr>
            <p:ph idx="4294967295"/>
          </p:nvPr>
        </p:nvSpPr>
        <p:spPr>
          <a:xfrm>
            <a:off x="152400" y="1371600"/>
            <a:ext cx="8610600" cy="4800600"/>
          </a:xfrm>
        </p:spPr>
        <p:txBody>
          <a:bodyPr/>
          <a:lstStyle/>
          <a:p>
            <a:pPr eaLnBrk="1" hangingPunct="1"/>
            <a:r>
              <a:rPr lang="en-US" sz="2600" dirty="0" smtClean="0">
                <a:solidFill>
                  <a:srgbClr val="000066"/>
                </a:solidFill>
                <a:latin typeface="Georgia" panose="02040502050405020303" pitchFamily="18" charset="0"/>
              </a:rPr>
              <a:t>Philosophical learning of meaning</a:t>
            </a:r>
          </a:p>
          <a:p>
            <a:pPr eaLnBrk="1" hangingPunct="1"/>
            <a:r>
              <a:rPr lang="en-US" sz="2600" dirty="0" smtClean="0">
                <a:solidFill>
                  <a:srgbClr val="000066"/>
                </a:solidFill>
                <a:latin typeface="Georgia" panose="02040502050405020303" pitchFamily="18" charset="0"/>
              </a:rPr>
              <a:t>Tom Michel Definition ML as</a:t>
            </a:r>
          </a:p>
          <a:p>
            <a:pPr marL="1009650" lvl="1" indent="-609600" algn="just" eaLnBrk="1" hangingPunct="1">
              <a:lnSpc>
                <a:spcPct val="150000"/>
              </a:lnSpc>
            </a:pPr>
            <a:r>
              <a:rPr lang="en-US" sz="2400" dirty="0" smtClean="0">
                <a:solidFill>
                  <a:srgbClr val="000066"/>
                </a:solidFill>
                <a:latin typeface="Georgia" panose="02040502050405020303" pitchFamily="18" charset="0"/>
              </a:rPr>
              <a:t>A computer is said to be Learn from </a:t>
            </a:r>
            <a:r>
              <a:rPr lang="en-US" sz="2400" dirty="0" smtClean="0">
                <a:solidFill>
                  <a:srgbClr val="FF0000"/>
                </a:solidFill>
                <a:latin typeface="Georgia" panose="02040502050405020303" pitchFamily="18" charset="0"/>
              </a:rPr>
              <a:t>experience E</a:t>
            </a:r>
            <a:r>
              <a:rPr lang="en-US" sz="2400" dirty="0" smtClean="0">
                <a:solidFill>
                  <a:srgbClr val="000066"/>
                </a:solidFill>
                <a:latin typeface="Georgia" panose="02040502050405020303" pitchFamily="18" charset="0"/>
              </a:rPr>
              <a:t> with respect to some </a:t>
            </a:r>
            <a:r>
              <a:rPr lang="en-US" sz="2400" dirty="0">
                <a:solidFill>
                  <a:srgbClr val="FF0000"/>
                </a:solidFill>
                <a:latin typeface="Georgia" panose="02040502050405020303" pitchFamily="18" charset="0"/>
              </a:rPr>
              <a:t>task T</a:t>
            </a:r>
            <a:r>
              <a:rPr lang="en-US" sz="2400" dirty="0" smtClean="0">
                <a:solidFill>
                  <a:srgbClr val="000066"/>
                </a:solidFill>
                <a:latin typeface="Georgia" panose="02040502050405020303" pitchFamily="18" charset="0"/>
              </a:rPr>
              <a:t> and some performance </a:t>
            </a:r>
            <a:r>
              <a:rPr lang="en-US" sz="2400" dirty="0">
                <a:solidFill>
                  <a:srgbClr val="FF0000"/>
                </a:solidFill>
                <a:latin typeface="Georgia" panose="02040502050405020303" pitchFamily="18" charset="0"/>
              </a:rPr>
              <a:t>measure P</a:t>
            </a:r>
            <a:r>
              <a:rPr lang="en-US" sz="2400" dirty="0" smtClean="0">
                <a:solidFill>
                  <a:srgbClr val="000066"/>
                </a:solidFill>
                <a:latin typeface="Georgia" panose="02040502050405020303" pitchFamily="18" charset="0"/>
              </a:rPr>
              <a:t>, if its performance on T,  as measured by P, improve with </a:t>
            </a:r>
            <a:r>
              <a:rPr lang="en-US" sz="2400" dirty="0">
                <a:solidFill>
                  <a:srgbClr val="FF0000"/>
                </a:solidFill>
                <a:latin typeface="Georgia" panose="02040502050405020303" pitchFamily="18" charset="0"/>
              </a:rPr>
              <a:t>Experience </a:t>
            </a:r>
            <a:r>
              <a:rPr lang="en-US" sz="2400" dirty="0" smtClean="0">
                <a:solidFill>
                  <a:srgbClr val="FF0000"/>
                </a:solidFill>
                <a:latin typeface="Georgia" panose="02040502050405020303" pitchFamily="18" charset="0"/>
              </a:rPr>
              <a:t>E.</a:t>
            </a:r>
            <a:endParaRPr lang="en-US" sz="2400" dirty="0">
              <a:solidFill>
                <a:srgbClr val="FF0000"/>
              </a:solidFill>
              <a:latin typeface="Georgia" panose="02040502050405020303" pitchFamily="18" charset="0"/>
            </a:endParaRPr>
          </a:p>
          <a:p>
            <a:pPr marL="609600" indent="-609600" algn="just" eaLnBrk="1" hangingPunct="1">
              <a:buFontTx/>
              <a:buNone/>
            </a:pPr>
            <a:endParaRPr lang="en-US" sz="2400" dirty="0" smtClean="0">
              <a:solidFill>
                <a:srgbClr val="000066"/>
              </a:solidFill>
            </a:endParaRPr>
          </a:p>
        </p:txBody>
      </p:sp>
    </p:spTree>
    <p:extLst>
      <p:ext uri="{BB962C8B-B14F-4D97-AF65-F5344CB8AC3E}">
        <p14:creationId xmlns:p14="http://schemas.microsoft.com/office/powerpoint/2010/main" val="25733945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25</a:t>
            </a:fld>
            <a:endParaRPr lang="en-US" dirty="0"/>
          </a:p>
        </p:txBody>
      </p:sp>
      <p:sp>
        <p:nvSpPr>
          <p:cNvPr id="7174" name="Rectangle 2"/>
          <p:cNvSpPr>
            <a:spLocks noGrp="1" noChangeArrowheads="1"/>
          </p:cNvSpPr>
          <p:nvPr>
            <p:ph type="title" idx="4294967295"/>
          </p:nvPr>
        </p:nvSpPr>
        <p:spPr>
          <a:xfrm>
            <a:off x="152400" y="381000"/>
            <a:ext cx="8991600" cy="762000"/>
          </a:xfrm>
        </p:spPr>
        <p:txBody>
          <a:bodyPr/>
          <a:lstStyle/>
          <a:p>
            <a:pPr eaLnBrk="1" hangingPunct="1"/>
            <a:r>
              <a:rPr lang="en-US" sz="3200" b="1" dirty="0" smtClean="0"/>
              <a:t>Notation</a:t>
            </a:r>
          </a:p>
        </p:txBody>
      </p:sp>
      <p:sp>
        <p:nvSpPr>
          <p:cNvPr id="7175" name="Rectangle 3"/>
          <p:cNvSpPr>
            <a:spLocks noGrp="1" noChangeArrowheads="1"/>
          </p:cNvSpPr>
          <p:nvPr>
            <p:ph idx="4294967295"/>
          </p:nvPr>
        </p:nvSpPr>
        <p:spPr>
          <a:xfrm>
            <a:off x="152400" y="1371600"/>
            <a:ext cx="8610600" cy="4800600"/>
          </a:xfrm>
        </p:spPr>
        <p:txBody>
          <a:bodyPr/>
          <a:lstStyle/>
          <a:p>
            <a:pPr eaLnBrk="1" hangingPunct="1"/>
            <a:r>
              <a:rPr lang="en-US" sz="2600" dirty="0" smtClean="0">
                <a:solidFill>
                  <a:srgbClr val="000066"/>
                </a:solidFill>
                <a:latin typeface="Georgia" panose="02040502050405020303" pitchFamily="18" charset="0"/>
              </a:rPr>
              <a:t>Variable</a:t>
            </a:r>
          </a:p>
          <a:p>
            <a:pPr eaLnBrk="1" hangingPunct="1"/>
            <a:r>
              <a:rPr lang="en-US" sz="2600" dirty="0" smtClean="0">
                <a:solidFill>
                  <a:srgbClr val="000066"/>
                </a:solidFill>
                <a:latin typeface="Georgia" panose="02040502050405020303" pitchFamily="18" charset="0"/>
              </a:rPr>
              <a:t>Random Variable</a:t>
            </a:r>
          </a:p>
          <a:p>
            <a:pPr eaLnBrk="1" hangingPunct="1"/>
            <a:r>
              <a:rPr lang="en-US" sz="2600" dirty="0" smtClean="0">
                <a:solidFill>
                  <a:srgbClr val="000066"/>
                </a:solidFill>
                <a:latin typeface="Georgia" panose="02040502050405020303" pitchFamily="18" charset="0"/>
              </a:rPr>
              <a:t>Vector</a:t>
            </a:r>
          </a:p>
          <a:p>
            <a:pPr eaLnBrk="1" hangingPunct="1"/>
            <a:endParaRPr lang="en-US" sz="2600" dirty="0" smtClean="0">
              <a:solidFill>
                <a:srgbClr val="000066"/>
              </a:solidFill>
              <a:latin typeface="Georgia" panose="02040502050405020303" pitchFamily="18" charset="0"/>
            </a:endParaRPr>
          </a:p>
          <a:p>
            <a:pPr eaLnBrk="1" hangingPunct="1"/>
            <a:endParaRPr lang="en-US" sz="2600" dirty="0" smtClean="0">
              <a:solidFill>
                <a:srgbClr val="000066"/>
              </a:solidFill>
              <a:latin typeface="Georgia" panose="02040502050405020303" pitchFamily="18" charset="0"/>
            </a:endParaRPr>
          </a:p>
          <a:p>
            <a:pPr eaLnBrk="1" hangingPunct="1"/>
            <a:endParaRPr lang="en-US" sz="2600" dirty="0" smtClean="0">
              <a:solidFill>
                <a:srgbClr val="000066"/>
              </a:solidFill>
              <a:latin typeface="Georgia" panose="02040502050405020303" pitchFamily="18" charset="0"/>
            </a:endParaRPr>
          </a:p>
          <a:p>
            <a:pPr marL="609600" indent="-609600" algn="just" eaLnBrk="1" hangingPunct="1">
              <a:buFontTx/>
              <a:buNone/>
            </a:pPr>
            <a:endParaRPr lang="en-US" sz="2400" dirty="0" smtClean="0">
              <a:solidFill>
                <a:srgbClr val="000066"/>
              </a:solidFill>
            </a:endParaRPr>
          </a:p>
        </p:txBody>
      </p:sp>
    </p:spTree>
    <p:extLst>
      <p:ext uri="{BB962C8B-B14F-4D97-AF65-F5344CB8AC3E}">
        <p14:creationId xmlns:p14="http://schemas.microsoft.com/office/powerpoint/2010/main" val="27600824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26</a:t>
            </a:fld>
            <a:endParaRPr lang="en-US" dirty="0"/>
          </a:p>
        </p:txBody>
      </p:sp>
      <p:sp>
        <p:nvSpPr>
          <p:cNvPr id="7174" name="Rectangle 2"/>
          <p:cNvSpPr>
            <a:spLocks noGrp="1" noChangeArrowheads="1"/>
          </p:cNvSpPr>
          <p:nvPr>
            <p:ph type="title" idx="4294967295"/>
          </p:nvPr>
        </p:nvSpPr>
        <p:spPr>
          <a:xfrm>
            <a:off x="152400" y="381000"/>
            <a:ext cx="8991600" cy="762000"/>
          </a:xfrm>
        </p:spPr>
        <p:txBody>
          <a:bodyPr/>
          <a:lstStyle/>
          <a:p>
            <a:pPr eaLnBrk="1" hangingPunct="1"/>
            <a:r>
              <a:rPr lang="en-US" sz="3200" b="1" dirty="0" smtClean="0"/>
              <a:t>Diving into Machine Learning with </a:t>
            </a:r>
            <a:r>
              <a:rPr lang="en-US" sz="3200" b="1" dirty="0" err="1" smtClean="0"/>
              <a:t>Jupyter</a:t>
            </a:r>
            <a:endParaRPr lang="en-US" sz="3200" b="1" dirty="0" smtClean="0"/>
          </a:p>
        </p:txBody>
      </p:sp>
      <p:sp>
        <p:nvSpPr>
          <p:cNvPr id="7175" name="Rectangle 3"/>
          <p:cNvSpPr>
            <a:spLocks noGrp="1" noChangeArrowheads="1"/>
          </p:cNvSpPr>
          <p:nvPr>
            <p:ph idx="4294967295"/>
          </p:nvPr>
        </p:nvSpPr>
        <p:spPr>
          <a:xfrm>
            <a:off x="152400" y="1371600"/>
            <a:ext cx="8610600" cy="4800600"/>
          </a:xfrm>
        </p:spPr>
        <p:txBody>
          <a:bodyPr/>
          <a:lstStyle/>
          <a:p>
            <a:pPr eaLnBrk="1" hangingPunct="1"/>
            <a:endParaRPr lang="en-US" sz="2600" dirty="0" smtClean="0">
              <a:solidFill>
                <a:srgbClr val="000066"/>
              </a:solidFill>
              <a:latin typeface="Georgia" panose="02040502050405020303" pitchFamily="18" charset="0"/>
            </a:endParaRPr>
          </a:p>
          <a:p>
            <a:pPr eaLnBrk="1" hangingPunct="1"/>
            <a:endParaRPr lang="en-US" sz="2600" dirty="0" smtClean="0">
              <a:solidFill>
                <a:srgbClr val="000066"/>
              </a:solidFill>
              <a:latin typeface="Georgia" panose="02040502050405020303" pitchFamily="18" charset="0"/>
            </a:endParaRPr>
          </a:p>
          <a:p>
            <a:pPr eaLnBrk="1" hangingPunct="1"/>
            <a:endParaRPr lang="en-US" sz="2600" dirty="0" smtClean="0">
              <a:solidFill>
                <a:srgbClr val="000066"/>
              </a:solidFill>
              <a:latin typeface="Georgia" panose="02040502050405020303" pitchFamily="18" charset="0"/>
            </a:endParaRPr>
          </a:p>
          <a:p>
            <a:pPr marL="609600" indent="-609600" algn="just" eaLnBrk="1" hangingPunct="1">
              <a:buFontTx/>
              <a:buNone/>
            </a:pPr>
            <a:endParaRPr lang="en-US" sz="2400" dirty="0" smtClean="0">
              <a:solidFill>
                <a:srgbClr val="000066"/>
              </a:solidFill>
            </a:endParaRPr>
          </a:p>
        </p:txBody>
      </p:sp>
    </p:spTree>
    <p:extLst>
      <p:ext uri="{BB962C8B-B14F-4D97-AF65-F5344CB8AC3E}">
        <p14:creationId xmlns:p14="http://schemas.microsoft.com/office/powerpoint/2010/main" val="40923532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27</a:t>
            </a:fld>
            <a:endParaRPr lang="en-US" dirty="0"/>
          </a:p>
        </p:txBody>
      </p:sp>
      <p:sp>
        <p:nvSpPr>
          <p:cNvPr id="7174" name="Rectangle 2"/>
          <p:cNvSpPr>
            <a:spLocks noGrp="1" noChangeArrowheads="1"/>
          </p:cNvSpPr>
          <p:nvPr>
            <p:ph type="title" idx="4294967295"/>
          </p:nvPr>
        </p:nvSpPr>
        <p:spPr>
          <a:xfrm>
            <a:off x="152400" y="76200"/>
            <a:ext cx="8991600" cy="1143000"/>
          </a:xfrm>
        </p:spPr>
        <p:txBody>
          <a:bodyPr/>
          <a:lstStyle/>
          <a:p>
            <a:pPr eaLnBrk="1" hangingPunct="1"/>
            <a:r>
              <a:rPr lang="en-US" sz="3200" b="1" dirty="0" smtClean="0"/>
              <a:t> Domains of Machine Learning</a:t>
            </a:r>
          </a:p>
        </p:txBody>
      </p:sp>
      <p:sp>
        <p:nvSpPr>
          <p:cNvPr id="7175" name="Rectangle 3"/>
          <p:cNvSpPr>
            <a:spLocks noGrp="1" noChangeArrowheads="1"/>
          </p:cNvSpPr>
          <p:nvPr>
            <p:ph idx="4294967295"/>
          </p:nvPr>
        </p:nvSpPr>
        <p:spPr>
          <a:xfrm>
            <a:off x="152400" y="1371600"/>
            <a:ext cx="8610600" cy="4800600"/>
          </a:xfrm>
        </p:spPr>
        <p:txBody>
          <a:bodyPr/>
          <a:lstStyle/>
          <a:p>
            <a:pPr eaLnBrk="1" hangingPunct="1"/>
            <a:r>
              <a:rPr lang="en-US" dirty="0" smtClean="0">
                <a:solidFill>
                  <a:srgbClr val="000066"/>
                </a:solidFill>
                <a:latin typeface="Georgia" panose="02040502050405020303" pitchFamily="18" charset="0"/>
              </a:rPr>
              <a:t>Supervised Learning </a:t>
            </a:r>
          </a:p>
          <a:p>
            <a:pPr lvl="1" eaLnBrk="1" hangingPunct="1"/>
            <a:r>
              <a:rPr lang="en-US" sz="2400" dirty="0" smtClean="0">
                <a:solidFill>
                  <a:srgbClr val="000066"/>
                </a:solidFill>
                <a:latin typeface="Georgia" panose="02040502050405020303" pitchFamily="18" charset="0"/>
              </a:rPr>
              <a:t>Like Teach  , Supervisor</a:t>
            </a:r>
          </a:p>
          <a:p>
            <a:pPr lvl="1" eaLnBrk="1" hangingPunct="1"/>
            <a:r>
              <a:rPr lang="en-US" sz="2400" dirty="0" smtClean="0">
                <a:solidFill>
                  <a:srgbClr val="000066"/>
                </a:solidFill>
                <a:latin typeface="Georgia" panose="02040502050405020303" pitchFamily="18" charset="0"/>
              </a:rPr>
              <a:t>Human knows the ground truth</a:t>
            </a:r>
          </a:p>
          <a:p>
            <a:pPr lvl="2" eaLnBrk="1" hangingPunct="1"/>
            <a:r>
              <a:rPr lang="en-US" sz="2000" dirty="0" smtClean="0">
                <a:solidFill>
                  <a:srgbClr val="000066"/>
                </a:solidFill>
                <a:latin typeface="Georgia" panose="02040502050405020303" pitchFamily="18" charset="0"/>
              </a:rPr>
              <a:t>Regression</a:t>
            </a:r>
          </a:p>
          <a:p>
            <a:pPr lvl="2" eaLnBrk="1" hangingPunct="1"/>
            <a:r>
              <a:rPr lang="en-US" sz="2000" dirty="0" smtClean="0">
                <a:solidFill>
                  <a:srgbClr val="000066"/>
                </a:solidFill>
                <a:latin typeface="Georgia" panose="02040502050405020303" pitchFamily="18" charset="0"/>
              </a:rPr>
              <a:t>Classification</a:t>
            </a:r>
          </a:p>
          <a:p>
            <a:pPr eaLnBrk="1" hangingPunct="1"/>
            <a:r>
              <a:rPr lang="en-US" dirty="0" smtClean="0">
                <a:solidFill>
                  <a:srgbClr val="000066"/>
                </a:solidFill>
                <a:latin typeface="Georgia" panose="02040502050405020303" pitchFamily="18" charset="0"/>
              </a:rPr>
              <a:t>Unsupervised Learning</a:t>
            </a:r>
          </a:p>
          <a:p>
            <a:pPr lvl="2" eaLnBrk="1" hangingPunct="1"/>
            <a:r>
              <a:rPr lang="en-US" dirty="0" smtClean="0">
                <a:solidFill>
                  <a:srgbClr val="000066"/>
                </a:solidFill>
                <a:latin typeface="Georgia" panose="02040502050405020303" pitchFamily="18" charset="0"/>
              </a:rPr>
              <a:t>Clustering</a:t>
            </a:r>
          </a:p>
          <a:p>
            <a:pPr lvl="2" eaLnBrk="1" hangingPunct="1"/>
            <a:r>
              <a:rPr lang="en-US" dirty="0" smtClean="0">
                <a:solidFill>
                  <a:srgbClr val="000066"/>
                </a:solidFill>
                <a:latin typeface="Georgia" panose="02040502050405020303" pitchFamily="18" charset="0"/>
              </a:rPr>
              <a:t>Auto-encoder</a:t>
            </a:r>
          </a:p>
          <a:p>
            <a:pPr lvl="2" eaLnBrk="1" hangingPunct="1"/>
            <a:r>
              <a:rPr lang="en-US" dirty="0" smtClean="0">
                <a:solidFill>
                  <a:srgbClr val="000066"/>
                </a:solidFill>
                <a:latin typeface="Georgia" panose="02040502050405020303" pitchFamily="18" charset="0"/>
              </a:rPr>
              <a:t>Dimensionality Reduction</a:t>
            </a:r>
          </a:p>
          <a:p>
            <a:pPr marL="628650" indent="-571500" eaLnBrk="1" hangingPunct="1"/>
            <a:r>
              <a:rPr lang="en-US" dirty="0">
                <a:solidFill>
                  <a:srgbClr val="FF0000"/>
                </a:solidFill>
                <a:latin typeface="Georgia" panose="02040502050405020303" pitchFamily="18" charset="0"/>
              </a:rPr>
              <a:t>Reinforcement Learning</a:t>
            </a:r>
          </a:p>
        </p:txBody>
      </p:sp>
    </p:spTree>
    <p:extLst>
      <p:ext uri="{BB962C8B-B14F-4D97-AF65-F5344CB8AC3E}">
        <p14:creationId xmlns:p14="http://schemas.microsoft.com/office/powerpoint/2010/main" val="23214593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28</a:t>
            </a:fld>
            <a:endParaRPr lang="en-US" dirty="0"/>
          </a:p>
        </p:txBody>
      </p:sp>
      <p:sp>
        <p:nvSpPr>
          <p:cNvPr id="7174" name="Rectangle 2"/>
          <p:cNvSpPr>
            <a:spLocks noGrp="1" noChangeArrowheads="1"/>
          </p:cNvSpPr>
          <p:nvPr>
            <p:ph type="title" idx="4294967295"/>
          </p:nvPr>
        </p:nvSpPr>
        <p:spPr>
          <a:xfrm>
            <a:off x="152400" y="76200"/>
            <a:ext cx="8991600" cy="1143000"/>
          </a:xfrm>
        </p:spPr>
        <p:txBody>
          <a:bodyPr/>
          <a:lstStyle/>
          <a:p>
            <a:pPr eaLnBrk="1" hangingPunct="1"/>
            <a:r>
              <a:rPr lang="en-US" sz="3200" b="1" dirty="0" smtClean="0"/>
              <a:t> </a:t>
            </a:r>
            <a:r>
              <a:rPr lang="en-US" sz="3600" b="1" dirty="0" smtClean="0"/>
              <a:t>Linear Regression</a:t>
            </a:r>
          </a:p>
        </p:txBody>
      </p:sp>
      <p:pic>
        <p:nvPicPr>
          <p:cNvPr id="2" name="Picture 1"/>
          <p:cNvPicPr>
            <a:picLocks noChangeAspect="1"/>
          </p:cNvPicPr>
          <p:nvPr/>
        </p:nvPicPr>
        <p:blipFill>
          <a:blip r:embed="rId3"/>
          <a:stretch>
            <a:fillRect/>
          </a:stretch>
        </p:blipFill>
        <p:spPr>
          <a:xfrm>
            <a:off x="2743200" y="2328862"/>
            <a:ext cx="3124200" cy="2200275"/>
          </a:xfrm>
          <a:prstGeom prst="rect">
            <a:avLst/>
          </a:prstGeom>
        </p:spPr>
      </p:pic>
      <p:pic>
        <p:nvPicPr>
          <p:cNvPr id="3" name="Picture 2"/>
          <p:cNvPicPr>
            <a:picLocks noChangeAspect="1"/>
          </p:cNvPicPr>
          <p:nvPr/>
        </p:nvPicPr>
        <p:blipFill>
          <a:blip r:embed="rId4"/>
          <a:stretch>
            <a:fillRect/>
          </a:stretch>
        </p:blipFill>
        <p:spPr>
          <a:xfrm>
            <a:off x="1600200" y="3860509"/>
            <a:ext cx="1895475" cy="787691"/>
          </a:xfrm>
          <a:prstGeom prst="rect">
            <a:avLst/>
          </a:prstGeom>
        </p:spPr>
      </p:pic>
      <p:pic>
        <p:nvPicPr>
          <p:cNvPr id="4" name="Picture 3"/>
          <p:cNvPicPr>
            <a:picLocks noChangeAspect="1"/>
          </p:cNvPicPr>
          <p:nvPr/>
        </p:nvPicPr>
        <p:blipFill>
          <a:blip r:embed="rId5"/>
          <a:stretch>
            <a:fillRect/>
          </a:stretch>
        </p:blipFill>
        <p:spPr>
          <a:xfrm>
            <a:off x="5257800" y="3796449"/>
            <a:ext cx="1905000" cy="927951"/>
          </a:xfrm>
          <a:prstGeom prst="rect">
            <a:avLst/>
          </a:prstGeom>
        </p:spPr>
      </p:pic>
    </p:spTree>
    <p:extLst>
      <p:ext uri="{BB962C8B-B14F-4D97-AF65-F5344CB8AC3E}">
        <p14:creationId xmlns:p14="http://schemas.microsoft.com/office/powerpoint/2010/main" val="37184570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29</a:t>
            </a:fld>
            <a:endParaRPr lang="en-US" dirty="0"/>
          </a:p>
        </p:txBody>
      </p:sp>
      <p:sp>
        <p:nvSpPr>
          <p:cNvPr id="7174" name="Rectangle 2"/>
          <p:cNvSpPr>
            <a:spLocks noGrp="1" noChangeArrowheads="1"/>
          </p:cNvSpPr>
          <p:nvPr>
            <p:ph type="title" idx="4294967295"/>
          </p:nvPr>
        </p:nvSpPr>
        <p:spPr>
          <a:xfrm>
            <a:off x="152400" y="76200"/>
            <a:ext cx="8991600" cy="1143000"/>
          </a:xfrm>
        </p:spPr>
        <p:txBody>
          <a:bodyPr/>
          <a:lstStyle/>
          <a:p>
            <a:pPr eaLnBrk="1" hangingPunct="1"/>
            <a:r>
              <a:rPr lang="en-US" sz="3200" b="1" dirty="0" smtClean="0"/>
              <a:t> </a:t>
            </a:r>
            <a:r>
              <a:rPr lang="en-US" sz="3600" b="1" dirty="0" smtClean="0"/>
              <a:t>Linear Regression</a:t>
            </a:r>
          </a:p>
        </p:txBody>
      </p:sp>
      <p:pic>
        <p:nvPicPr>
          <p:cNvPr id="5" name="Picture 4"/>
          <p:cNvPicPr>
            <a:picLocks noChangeAspect="1"/>
          </p:cNvPicPr>
          <p:nvPr/>
        </p:nvPicPr>
        <p:blipFill>
          <a:blip r:embed="rId3"/>
          <a:stretch>
            <a:fillRect/>
          </a:stretch>
        </p:blipFill>
        <p:spPr>
          <a:xfrm>
            <a:off x="1881187" y="2514600"/>
            <a:ext cx="5381625" cy="2057399"/>
          </a:xfrm>
          <a:prstGeom prst="rect">
            <a:avLst/>
          </a:prstGeom>
        </p:spPr>
      </p:pic>
      <p:cxnSp>
        <p:nvCxnSpPr>
          <p:cNvPr id="8" name="Straight Connector 7"/>
          <p:cNvCxnSpPr>
            <a:endCxn id="5" idx="2"/>
          </p:cNvCxnSpPr>
          <p:nvPr/>
        </p:nvCxnSpPr>
        <p:spPr>
          <a:xfrm>
            <a:off x="3962400" y="2514600"/>
            <a:ext cx="609600" cy="20573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22466" y="1638699"/>
            <a:ext cx="2514600" cy="461665"/>
          </a:xfrm>
          <a:prstGeom prst="rect">
            <a:avLst/>
          </a:prstGeom>
          <a:noFill/>
        </p:spPr>
        <p:txBody>
          <a:bodyPr wrap="square" rtlCol="0">
            <a:spAutoFit/>
          </a:bodyPr>
          <a:lstStyle/>
          <a:p>
            <a:r>
              <a:rPr lang="en-US" sz="2400" b="1" dirty="0" smtClean="0">
                <a:solidFill>
                  <a:schemeClr val="accent1">
                    <a:lumMod val="75000"/>
                  </a:schemeClr>
                </a:solidFill>
                <a:latin typeface="Times New Roman" panose="02020603050405020304" pitchFamily="18" charset="0"/>
                <a:cs typeface="Times New Roman" panose="02020603050405020304" pitchFamily="18" charset="0"/>
              </a:rPr>
              <a:t>Example:</a:t>
            </a:r>
            <a:endParaRPr lang="en-US" sz="24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381000" y="4537655"/>
            <a:ext cx="6553200" cy="1323439"/>
          </a:xfrm>
          <a:prstGeom prst="rect">
            <a:avLst/>
          </a:prstGeom>
          <a:noFill/>
        </p:spPr>
        <p:txBody>
          <a:bodyPr wrap="square" rtlCol="0">
            <a:spAutoFit/>
          </a:bodyPr>
          <a:lstStyle/>
          <a:p>
            <a:r>
              <a:rPr lang="en-US" sz="2000" b="1" dirty="0" smtClean="0">
                <a:solidFill>
                  <a:schemeClr val="accent1">
                    <a:lumMod val="75000"/>
                  </a:schemeClr>
                </a:solidFill>
              </a:rPr>
              <a:t>Notation:</a:t>
            </a:r>
          </a:p>
          <a:p>
            <a:r>
              <a:rPr lang="en-US" sz="2000" dirty="0">
                <a:solidFill>
                  <a:schemeClr val="accent1">
                    <a:lumMod val="75000"/>
                  </a:schemeClr>
                </a:solidFill>
              </a:rPr>
              <a:t> </a:t>
            </a:r>
            <a:r>
              <a:rPr lang="en-US" sz="2000" dirty="0" smtClean="0">
                <a:solidFill>
                  <a:schemeClr val="accent1">
                    <a:lumMod val="75000"/>
                  </a:schemeClr>
                </a:solidFill>
              </a:rPr>
              <a:t>  </a:t>
            </a:r>
            <a:r>
              <a:rPr lang="en-US" sz="2000" b="1" dirty="0" smtClean="0">
                <a:solidFill>
                  <a:schemeClr val="accent1">
                    <a:lumMod val="75000"/>
                  </a:schemeClr>
                </a:solidFill>
              </a:rPr>
              <a:t>x</a:t>
            </a:r>
            <a:r>
              <a:rPr lang="en-US" sz="2000" dirty="0" smtClean="0">
                <a:solidFill>
                  <a:schemeClr val="accent1">
                    <a:lumMod val="75000"/>
                  </a:schemeClr>
                </a:solidFill>
              </a:rPr>
              <a:t>’s </a:t>
            </a:r>
            <a:r>
              <a:rPr lang="en-US" sz="2000" dirty="0">
                <a:solidFill>
                  <a:schemeClr val="accent1">
                    <a:lumMod val="75000"/>
                  </a:schemeClr>
                </a:solidFill>
              </a:rPr>
              <a:t>= “input” variable / features</a:t>
            </a:r>
            <a:endParaRPr lang="en-US" sz="2000" dirty="0" smtClean="0">
              <a:solidFill>
                <a:schemeClr val="accent1">
                  <a:lumMod val="75000"/>
                </a:schemeClr>
              </a:solidFill>
            </a:endParaRPr>
          </a:p>
          <a:p>
            <a:r>
              <a:rPr lang="en-US" sz="2000" dirty="0" smtClean="0">
                <a:solidFill>
                  <a:schemeClr val="accent1">
                    <a:lumMod val="75000"/>
                  </a:schemeClr>
                </a:solidFill>
              </a:rPr>
              <a:t>   </a:t>
            </a:r>
            <a:r>
              <a:rPr lang="en-US" sz="2000" b="1" dirty="0" smtClean="0">
                <a:solidFill>
                  <a:schemeClr val="accent1">
                    <a:lumMod val="75000"/>
                  </a:schemeClr>
                </a:solidFill>
              </a:rPr>
              <a:t>m</a:t>
            </a:r>
            <a:r>
              <a:rPr lang="en-US" sz="2000" dirty="0" smtClean="0">
                <a:solidFill>
                  <a:schemeClr val="accent1">
                    <a:lumMod val="75000"/>
                  </a:schemeClr>
                </a:solidFill>
              </a:rPr>
              <a:t> = Number of training examples</a:t>
            </a:r>
          </a:p>
          <a:p>
            <a:r>
              <a:rPr lang="en-US" sz="2000" dirty="0">
                <a:solidFill>
                  <a:schemeClr val="accent1">
                    <a:lumMod val="75000"/>
                  </a:schemeClr>
                </a:solidFill>
              </a:rPr>
              <a:t> </a:t>
            </a:r>
            <a:r>
              <a:rPr lang="en-US" sz="2000" dirty="0" smtClean="0">
                <a:solidFill>
                  <a:schemeClr val="accent1">
                    <a:lumMod val="75000"/>
                  </a:schemeClr>
                </a:solidFill>
              </a:rPr>
              <a:t>  </a:t>
            </a:r>
            <a:r>
              <a:rPr lang="en-US" sz="2000" b="1" dirty="0" smtClean="0">
                <a:solidFill>
                  <a:schemeClr val="accent1">
                    <a:lumMod val="75000"/>
                  </a:schemeClr>
                </a:solidFill>
              </a:rPr>
              <a:t>y</a:t>
            </a:r>
            <a:r>
              <a:rPr lang="en-US" sz="2000" dirty="0" smtClean="0">
                <a:solidFill>
                  <a:schemeClr val="accent1">
                    <a:lumMod val="75000"/>
                  </a:schemeClr>
                </a:solidFill>
              </a:rPr>
              <a:t>’s = “output” variable / “target” variable</a:t>
            </a:r>
          </a:p>
        </p:txBody>
      </p:sp>
    </p:spTree>
    <p:extLst>
      <p:ext uri="{BB962C8B-B14F-4D97-AF65-F5344CB8AC3E}">
        <p14:creationId xmlns:p14="http://schemas.microsoft.com/office/powerpoint/2010/main" val="98992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3</a:t>
            </a:fld>
            <a:endParaRPr lang="en-US" dirty="0"/>
          </a:p>
        </p:txBody>
      </p:sp>
      <p:sp>
        <p:nvSpPr>
          <p:cNvPr id="7174" name="Rectangle 2"/>
          <p:cNvSpPr>
            <a:spLocks noGrp="1" noChangeArrowheads="1"/>
          </p:cNvSpPr>
          <p:nvPr>
            <p:ph type="title" idx="4294967295"/>
          </p:nvPr>
        </p:nvSpPr>
        <p:spPr>
          <a:xfrm>
            <a:off x="152400" y="381000"/>
            <a:ext cx="8991600" cy="762000"/>
          </a:xfrm>
        </p:spPr>
        <p:txBody>
          <a:bodyPr/>
          <a:lstStyle/>
          <a:p>
            <a:pPr eaLnBrk="1" hangingPunct="1"/>
            <a:r>
              <a:rPr lang="en-US" sz="3200" dirty="0">
                <a:solidFill>
                  <a:srgbClr val="000066"/>
                </a:solidFill>
                <a:latin typeface="Georgia" panose="02040502050405020303" pitchFamily="18" charset="0"/>
              </a:rPr>
              <a:t>About the Course</a:t>
            </a:r>
          </a:p>
        </p:txBody>
      </p:sp>
      <p:sp>
        <p:nvSpPr>
          <p:cNvPr id="7175" name="Rectangle 3"/>
          <p:cNvSpPr>
            <a:spLocks noGrp="1" noChangeArrowheads="1"/>
          </p:cNvSpPr>
          <p:nvPr>
            <p:ph idx="4294967295"/>
          </p:nvPr>
        </p:nvSpPr>
        <p:spPr>
          <a:xfrm>
            <a:off x="152400" y="1371600"/>
            <a:ext cx="8610600" cy="4800600"/>
          </a:xfrm>
        </p:spPr>
        <p:txBody>
          <a:bodyPr/>
          <a:lstStyle/>
          <a:p>
            <a:pPr eaLnBrk="1" hangingPunct="1"/>
            <a:r>
              <a:rPr lang="en-US" sz="2600" dirty="0" smtClean="0">
                <a:solidFill>
                  <a:srgbClr val="000066"/>
                </a:solidFill>
                <a:latin typeface="Georgia" panose="02040502050405020303" pitchFamily="18" charset="0"/>
              </a:rPr>
              <a:t>About the Course</a:t>
            </a:r>
          </a:p>
          <a:p>
            <a:pPr lvl="1" eaLnBrk="1" hangingPunct="1"/>
            <a:r>
              <a:rPr lang="en-US" sz="2200" dirty="0" smtClean="0">
                <a:solidFill>
                  <a:srgbClr val="000066"/>
                </a:solidFill>
                <a:latin typeface="Georgia" panose="02040502050405020303" pitchFamily="18" charset="0"/>
              </a:rPr>
              <a:t>Machine </a:t>
            </a:r>
            <a:r>
              <a:rPr lang="en-US" sz="2200" dirty="0" smtClean="0">
                <a:solidFill>
                  <a:srgbClr val="000066"/>
                </a:solidFill>
                <a:latin typeface="Georgia" panose="02040502050405020303" pitchFamily="18" charset="0"/>
              </a:rPr>
              <a:t>Learning</a:t>
            </a:r>
          </a:p>
          <a:p>
            <a:pPr lvl="1" eaLnBrk="1" hangingPunct="1"/>
            <a:r>
              <a:rPr lang="en-US" sz="1800" dirty="0" smtClean="0">
                <a:solidFill>
                  <a:srgbClr val="000066"/>
                </a:solidFill>
                <a:latin typeface="Georgia" panose="02040502050405020303" pitchFamily="18" charset="0"/>
              </a:rPr>
              <a:t>Pre-</a:t>
            </a:r>
            <a:r>
              <a:rPr lang="en-US" sz="1800" dirty="0" err="1" smtClean="0">
                <a:solidFill>
                  <a:srgbClr val="000066"/>
                </a:solidFill>
                <a:latin typeface="Georgia" panose="02040502050405020303" pitchFamily="18" charset="0"/>
              </a:rPr>
              <a:t>requsite</a:t>
            </a:r>
            <a:r>
              <a:rPr lang="en-US" sz="1800" dirty="0" smtClean="0">
                <a:solidFill>
                  <a:srgbClr val="000066"/>
                </a:solidFill>
                <a:latin typeface="Georgia" panose="02040502050405020303" pitchFamily="18" charset="0"/>
              </a:rPr>
              <a:t> </a:t>
            </a:r>
            <a:r>
              <a:rPr lang="en-US" sz="1800" dirty="0">
                <a:solidFill>
                  <a:srgbClr val="000066"/>
                </a:solidFill>
                <a:latin typeface="Georgia" panose="02040502050405020303" pitchFamily="18" charset="0"/>
              </a:rPr>
              <a:t>and </a:t>
            </a:r>
            <a:r>
              <a:rPr lang="en-US" sz="1800" dirty="0" smtClean="0">
                <a:solidFill>
                  <a:srgbClr val="000066"/>
                </a:solidFill>
                <a:latin typeface="Georgia" panose="02040502050405020303" pitchFamily="18" charset="0"/>
              </a:rPr>
              <a:t>background</a:t>
            </a:r>
          </a:p>
          <a:p>
            <a:pPr lvl="1" eaLnBrk="1" hangingPunct="1"/>
            <a:r>
              <a:rPr lang="en-US" sz="2200" dirty="0" smtClean="0">
                <a:solidFill>
                  <a:srgbClr val="000066"/>
                </a:solidFill>
                <a:latin typeface="Georgia" panose="02040502050405020303" pitchFamily="18" charset="0"/>
              </a:rPr>
              <a:t>Applications</a:t>
            </a:r>
            <a:endParaRPr lang="en-US" sz="2200" dirty="0" smtClean="0">
              <a:solidFill>
                <a:srgbClr val="000066"/>
              </a:solidFill>
              <a:latin typeface="Georgia" panose="02040502050405020303" pitchFamily="18" charset="0"/>
            </a:endParaRPr>
          </a:p>
          <a:p>
            <a:pPr lvl="1" eaLnBrk="1" hangingPunct="1"/>
            <a:r>
              <a:rPr lang="en-US" sz="2200" dirty="0" smtClean="0">
                <a:solidFill>
                  <a:srgbClr val="000066"/>
                </a:solidFill>
                <a:latin typeface="Georgia" panose="02040502050405020303" pitchFamily="18" charset="0"/>
              </a:rPr>
              <a:t>Applied </a:t>
            </a:r>
            <a:r>
              <a:rPr lang="en-US" sz="2200" dirty="0" smtClean="0">
                <a:solidFill>
                  <a:srgbClr val="000066"/>
                </a:solidFill>
                <a:latin typeface="Georgia" panose="02040502050405020303" pitchFamily="18" charset="0"/>
              </a:rPr>
              <a:t>Side</a:t>
            </a:r>
          </a:p>
          <a:p>
            <a:pPr eaLnBrk="1" hangingPunct="1"/>
            <a:r>
              <a:rPr lang="en-US" sz="2600" dirty="0">
                <a:solidFill>
                  <a:srgbClr val="000066"/>
                </a:solidFill>
                <a:latin typeface="Georgia" panose="02040502050405020303" pitchFamily="18" charset="0"/>
              </a:rPr>
              <a:t>Course Outline</a:t>
            </a:r>
          </a:p>
          <a:p>
            <a:pPr eaLnBrk="1" hangingPunct="1"/>
            <a:r>
              <a:rPr lang="en-US" sz="2600" dirty="0">
                <a:solidFill>
                  <a:srgbClr val="000066"/>
                </a:solidFill>
                <a:latin typeface="Georgia" panose="02040502050405020303" pitchFamily="18" charset="0"/>
              </a:rPr>
              <a:t>Teaching Method</a:t>
            </a:r>
          </a:p>
          <a:p>
            <a:pPr lvl="1" eaLnBrk="1" hangingPunct="1"/>
            <a:r>
              <a:rPr lang="en-US" sz="2000" dirty="0">
                <a:solidFill>
                  <a:srgbClr val="000066"/>
                </a:solidFill>
              </a:rPr>
              <a:t>Assignment</a:t>
            </a:r>
          </a:p>
          <a:p>
            <a:pPr eaLnBrk="1" hangingPunct="1"/>
            <a:r>
              <a:rPr lang="en-US" sz="2600" dirty="0">
                <a:solidFill>
                  <a:srgbClr val="000066"/>
                </a:solidFill>
                <a:latin typeface="Georgia" panose="02040502050405020303" pitchFamily="18" charset="0"/>
              </a:rPr>
              <a:t>Research Focus</a:t>
            </a:r>
          </a:p>
          <a:p>
            <a:pPr lvl="1" eaLnBrk="1" hangingPunct="1"/>
            <a:r>
              <a:rPr lang="en-US" sz="2000" dirty="0">
                <a:solidFill>
                  <a:srgbClr val="000066"/>
                </a:solidFill>
              </a:rPr>
              <a:t>Term Paper discussion</a:t>
            </a:r>
          </a:p>
          <a:p>
            <a:pPr lvl="1" eaLnBrk="1" hangingPunct="1"/>
            <a:endParaRPr lang="en-US" sz="2200" dirty="0" smtClean="0">
              <a:solidFill>
                <a:srgbClr val="000066"/>
              </a:solidFill>
              <a:latin typeface="Georgia" panose="02040502050405020303" pitchFamily="18" charset="0"/>
            </a:endParaRPr>
          </a:p>
          <a:p>
            <a:pPr marL="609600" indent="-609600" algn="just" eaLnBrk="1" hangingPunct="1">
              <a:buFontTx/>
              <a:buNone/>
            </a:pPr>
            <a:endParaRPr lang="en-US" sz="2400" dirty="0" smtClean="0">
              <a:solidFill>
                <a:srgbClr val="000066"/>
              </a:solidFill>
            </a:endParaRPr>
          </a:p>
        </p:txBody>
      </p:sp>
    </p:spTree>
    <p:extLst>
      <p:ext uri="{BB962C8B-B14F-4D97-AF65-F5344CB8AC3E}">
        <p14:creationId xmlns:p14="http://schemas.microsoft.com/office/powerpoint/2010/main" val="12962696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30</a:t>
            </a:fld>
            <a:endParaRPr lang="en-US" dirty="0"/>
          </a:p>
        </p:txBody>
      </p:sp>
      <p:sp>
        <p:nvSpPr>
          <p:cNvPr id="7174" name="Rectangle 2"/>
          <p:cNvSpPr>
            <a:spLocks noGrp="1" noChangeArrowheads="1"/>
          </p:cNvSpPr>
          <p:nvPr>
            <p:ph type="title" idx="4294967295"/>
          </p:nvPr>
        </p:nvSpPr>
        <p:spPr>
          <a:xfrm>
            <a:off x="152400" y="76200"/>
            <a:ext cx="8991600" cy="1143000"/>
          </a:xfrm>
        </p:spPr>
        <p:txBody>
          <a:bodyPr/>
          <a:lstStyle/>
          <a:p>
            <a:pPr eaLnBrk="1" hangingPunct="1"/>
            <a:r>
              <a:rPr lang="en-US" sz="3200" b="1" dirty="0" smtClean="0"/>
              <a:t> Plot/</a:t>
            </a:r>
            <a:r>
              <a:rPr lang="en-US" sz="3600" b="1" dirty="0" smtClean="0"/>
              <a:t>Shape-up Data</a:t>
            </a:r>
          </a:p>
        </p:txBody>
      </p:sp>
      <p:sp>
        <p:nvSpPr>
          <p:cNvPr id="12" name="TextBox 11"/>
          <p:cNvSpPr txBox="1"/>
          <p:nvPr/>
        </p:nvSpPr>
        <p:spPr>
          <a:xfrm>
            <a:off x="522466" y="1638699"/>
            <a:ext cx="2514600" cy="461665"/>
          </a:xfrm>
          <a:prstGeom prst="rect">
            <a:avLst/>
          </a:prstGeom>
          <a:noFill/>
        </p:spPr>
        <p:txBody>
          <a:bodyPr wrap="square" rtlCol="0">
            <a:spAutoFit/>
          </a:bodyPr>
          <a:lstStyle/>
          <a:p>
            <a:r>
              <a:rPr lang="en-US" sz="2400" b="1" dirty="0" smtClean="0">
                <a:solidFill>
                  <a:schemeClr val="accent1">
                    <a:lumMod val="75000"/>
                  </a:schemeClr>
                </a:solidFill>
                <a:latin typeface="Times New Roman" panose="02020603050405020304" pitchFamily="18" charset="0"/>
                <a:cs typeface="Times New Roman" panose="02020603050405020304" pitchFamily="18" charset="0"/>
              </a:rPr>
              <a:t>Example:</a:t>
            </a:r>
            <a:endParaRPr lang="en-US" sz="24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143000" y="2220912"/>
            <a:ext cx="6858000" cy="3951288"/>
          </a:xfrm>
          <a:prstGeom prst="rect">
            <a:avLst/>
          </a:prstGeom>
        </p:spPr>
      </p:pic>
    </p:spTree>
    <p:extLst>
      <p:ext uri="{BB962C8B-B14F-4D97-AF65-F5344CB8AC3E}">
        <p14:creationId xmlns:p14="http://schemas.microsoft.com/office/powerpoint/2010/main" val="37416855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 b="44277"/>
          <a:stretch/>
        </p:blipFill>
        <p:spPr>
          <a:xfrm>
            <a:off x="341314" y="1210469"/>
            <a:ext cx="8461375" cy="2472531"/>
          </a:xfrm>
          <a:prstGeom prst="rect">
            <a:avLst/>
          </a:prstGeom>
        </p:spPr>
      </p:pic>
      <p:pic>
        <p:nvPicPr>
          <p:cNvPr id="3" name="Picture 2"/>
          <p:cNvPicPr>
            <a:picLocks noChangeAspect="1"/>
          </p:cNvPicPr>
          <p:nvPr/>
        </p:nvPicPr>
        <p:blipFill>
          <a:blip r:embed="rId4"/>
          <a:stretch>
            <a:fillRect/>
          </a:stretch>
        </p:blipFill>
        <p:spPr>
          <a:xfrm>
            <a:off x="609601" y="3706341"/>
            <a:ext cx="7670799" cy="2313459"/>
          </a:xfrm>
          <a:prstGeom prst="rect">
            <a:avLst/>
          </a:prstGeom>
        </p:spPr>
      </p:pic>
      <p:sp>
        <p:nvSpPr>
          <p:cNvPr id="4" name="Rectangle 3"/>
          <p:cNvSpPr/>
          <p:nvPr/>
        </p:nvSpPr>
        <p:spPr>
          <a:xfrm>
            <a:off x="457200" y="4953000"/>
            <a:ext cx="609600" cy="40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stretch>
            <a:fillRect/>
          </a:stretch>
        </p:blipFill>
        <p:spPr>
          <a:xfrm>
            <a:off x="341314" y="4953000"/>
            <a:ext cx="615131" cy="454025"/>
          </a:xfrm>
          <a:prstGeom prst="rect">
            <a:avLst/>
          </a:prstGeom>
        </p:spPr>
      </p:pic>
    </p:spTree>
    <p:extLst>
      <p:ext uri="{BB962C8B-B14F-4D97-AF65-F5344CB8AC3E}">
        <p14:creationId xmlns:p14="http://schemas.microsoft.com/office/powerpoint/2010/main" val="297087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219221" y="2061982"/>
            <a:ext cx="4127500" cy="1190625"/>
          </a:xfrm>
          <a:prstGeom prst="rect">
            <a:avLst/>
          </a:prstGeom>
        </p:spPr>
        <p:txBody>
          <a:bodyPr vert="horz" lIns="76200" tIns="38100" rIns="76200" bIns="3810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500" dirty="0">
                <a:solidFill>
                  <a:schemeClr val="tx1">
                    <a:lumMod val="75000"/>
                    <a:lumOff val="25000"/>
                  </a:schemeClr>
                </a:solidFill>
              </a:rPr>
              <a:t>Introduction</a:t>
            </a:r>
            <a:endParaRPr lang="en-US" sz="3666" dirty="0">
              <a:solidFill>
                <a:schemeClr val="tx1">
                  <a:lumMod val="75000"/>
                  <a:lumOff val="25000"/>
                </a:schemeClr>
              </a:solidFill>
            </a:endParaRPr>
          </a:p>
        </p:txBody>
      </p:sp>
      <p:cxnSp>
        <p:nvCxnSpPr>
          <p:cNvPr id="6" name="Straight Connector 5"/>
          <p:cNvCxnSpPr/>
          <p:nvPr/>
        </p:nvCxnSpPr>
        <p:spPr>
          <a:xfrm>
            <a:off x="4282721" y="3077981"/>
            <a:ext cx="358140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254500" y="3217344"/>
            <a:ext cx="4254500" cy="1354658"/>
          </a:xfrm>
        </p:spPr>
        <p:txBody>
          <a:bodyPr>
            <a:noAutofit/>
          </a:bodyPr>
          <a:lstStyle/>
          <a:p>
            <a:pPr algn="l"/>
            <a:r>
              <a:rPr lang="en-US" sz="5000" dirty="0">
                <a:solidFill>
                  <a:schemeClr val="tx1">
                    <a:lumMod val="75000"/>
                    <a:lumOff val="25000"/>
                  </a:schemeClr>
                </a:solidFill>
              </a:rPr>
              <a:t>Unsupervised Learning</a:t>
            </a:r>
          </a:p>
        </p:txBody>
      </p:sp>
      <p:pic>
        <p:nvPicPr>
          <p:cNvPr id="2" name="Picture 2" descr="C:\Users\ang\Desktop\iStock_000012344803Large.jpg"/>
          <p:cNvPicPr>
            <a:picLocks noChangeAspect="1" noChangeArrowheads="1"/>
          </p:cNvPicPr>
          <p:nvPr/>
        </p:nvPicPr>
        <p:blipFill>
          <a:blip r:embed="rId3" cstate="print"/>
          <a:srcRect b="7246"/>
          <a:stretch>
            <a:fillRect/>
          </a:stretch>
        </p:blipFill>
        <p:spPr bwMode="auto">
          <a:xfrm>
            <a:off x="1333500" y="1587500"/>
            <a:ext cx="2667000" cy="3048000"/>
          </a:xfrm>
          <a:prstGeom prst="rect">
            <a:avLst/>
          </a:prstGeom>
          <a:noFill/>
        </p:spPr>
      </p:pic>
      <p:sp>
        <p:nvSpPr>
          <p:cNvPr id="7" name="Title 1"/>
          <p:cNvSpPr txBox="1">
            <a:spLocks/>
          </p:cNvSpPr>
          <p:nvPr/>
        </p:nvSpPr>
        <p:spPr>
          <a:xfrm>
            <a:off x="1460500" y="4508500"/>
            <a:ext cx="2413000" cy="698500"/>
          </a:xfrm>
          <a:prstGeom prst="rect">
            <a:avLst/>
          </a:prstGeom>
        </p:spPr>
        <p:txBody>
          <a:bodyPr vert="horz" lIns="76200" tIns="38100" rIns="76200" bIns="38100" rtlCol="0" anchor="ctr">
            <a:noAutofit/>
          </a:bodyPr>
          <a:lstStyle/>
          <a:p>
            <a:pPr defTabSz="762039">
              <a:defRPr/>
            </a:pPr>
            <a:r>
              <a:rPr lang="en-US" sz="2000" dirty="0">
                <a:solidFill>
                  <a:schemeClr val="tx1">
                    <a:lumMod val="75000"/>
                    <a:lumOff val="25000"/>
                  </a:schemeClr>
                </a:solidFill>
                <a:latin typeface="+mj-lt"/>
                <a:ea typeface="+mj-ea"/>
                <a:cs typeface="+mj-cs"/>
              </a:rPr>
              <a:t>Machine Learning</a:t>
            </a:r>
          </a:p>
        </p:txBody>
      </p:sp>
    </p:spTree>
    <p:extLst>
      <p:ext uri="{BB962C8B-B14F-4D97-AF65-F5344CB8AC3E}">
        <p14:creationId xmlns:p14="http://schemas.microsoft.com/office/powerpoint/2010/main" val="20189257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415687" y="3779745"/>
            <a:ext cx="248158" cy="248158"/>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11" name="Oval 10"/>
          <p:cNvSpPr/>
          <p:nvPr/>
        </p:nvSpPr>
        <p:spPr>
          <a:xfrm>
            <a:off x="3986127" y="3739546"/>
            <a:ext cx="248158" cy="248158"/>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13" name="Oval 12"/>
          <p:cNvSpPr/>
          <p:nvPr/>
        </p:nvSpPr>
        <p:spPr>
          <a:xfrm>
            <a:off x="3738250" y="4102308"/>
            <a:ext cx="248158" cy="248158"/>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19" name="Oval 18"/>
          <p:cNvSpPr/>
          <p:nvPr/>
        </p:nvSpPr>
        <p:spPr>
          <a:xfrm>
            <a:off x="3665590" y="3486218"/>
            <a:ext cx="248158" cy="248158"/>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5" name="Cross 4"/>
          <p:cNvSpPr/>
          <p:nvPr/>
        </p:nvSpPr>
        <p:spPr>
          <a:xfrm rot="2734294">
            <a:off x="4930572" y="3123540"/>
            <a:ext cx="325570" cy="325570"/>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6" name="Cross 5"/>
          <p:cNvSpPr/>
          <p:nvPr/>
        </p:nvSpPr>
        <p:spPr>
          <a:xfrm rot="2734294">
            <a:off x="5035278" y="2449388"/>
            <a:ext cx="325570" cy="325570"/>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8" name="Cross 7"/>
          <p:cNvSpPr/>
          <p:nvPr/>
        </p:nvSpPr>
        <p:spPr>
          <a:xfrm rot="2734294">
            <a:off x="5495681" y="2864373"/>
            <a:ext cx="325570" cy="325570"/>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23" name="Cross 22"/>
          <p:cNvSpPr/>
          <p:nvPr/>
        </p:nvSpPr>
        <p:spPr>
          <a:xfrm rot="2734294">
            <a:off x="5020860" y="2842374"/>
            <a:ext cx="325570" cy="325570"/>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37" name="TextBox 36"/>
          <p:cNvSpPr txBox="1"/>
          <p:nvPr/>
        </p:nvSpPr>
        <p:spPr>
          <a:xfrm>
            <a:off x="4478167" y="4889501"/>
            <a:ext cx="444352" cy="451342"/>
          </a:xfrm>
          <a:prstGeom prst="rect">
            <a:avLst/>
          </a:prstGeom>
          <a:noFill/>
        </p:spPr>
        <p:txBody>
          <a:bodyPr wrap="none" rtlCol="0">
            <a:spAutoFit/>
          </a:bodyPr>
          <a:lstStyle/>
          <a:p>
            <a:r>
              <a:rPr lang="en-US" sz="2333" dirty="0"/>
              <a:t>x</a:t>
            </a:r>
            <a:r>
              <a:rPr lang="en-US" sz="2333" baseline="-25000" dirty="0"/>
              <a:t>1</a:t>
            </a:r>
          </a:p>
        </p:txBody>
      </p:sp>
      <p:sp>
        <p:nvSpPr>
          <p:cNvPr id="38" name="TextBox 37"/>
          <p:cNvSpPr txBox="1"/>
          <p:nvPr/>
        </p:nvSpPr>
        <p:spPr>
          <a:xfrm>
            <a:off x="2476500" y="3080711"/>
            <a:ext cx="444352" cy="451342"/>
          </a:xfrm>
          <a:prstGeom prst="rect">
            <a:avLst/>
          </a:prstGeom>
          <a:noFill/>
        </p:spPr>
        <p:txBody>
          <a:bodyPr wrap="none" rtlCol="0">
            <a:spAutoFit/>
          </a:bodyPr>
          <a:lstStyle/>
          <a:p>
            <a:r>
              <a:rPr lang="en-US" sz="2333" dirty="0"/>
              <a:t>x</a:t>
            </a:r>
            <a:r>
              <a:rPr lang="en-US" sz="2333" baseline="-25000" dirty="0"/>
              <a:t>2</a:t>
            </a:r>
          </a:p>
        </p:txBody>
      </p:sp>
      <p:sp>
        <p:nvSpPr>
          <p:cNvPr id="116" name="TextBox 115"/>
          <p:cNvSpPr txBox="1"/>
          <p:nvPr/>
        </p:nvSpPr>
        <p:spPr>
          <a:xfrm>
            <a:off x="3175000" y="1524001"/>
            <a:ext cx="3764172" cy="502766"/>
          </a:xfrm>
          <a:prstGeom prst="rect">
            <a:avLst/>
          </a:prstGeom>
          <a:noFill/>
        </p:spPr>
        <p:txBody>
          <a:bodyPr wrap="none" rtlCol="0">
            <a:spAutoFit/>
          </a:bodyPr>
          <a:lstStyle/>
          <a:p>
            <a:r>
              <a:rPr lang="en-US" sz="2667" dirty="0" err="1">
                <a:solidFill>
                  <a:schemeClr val="tx1">
                    <a:lumMod val="85000"/>
                    <a:lumOff val="15000"/>
                  </a:schemeClr>
                </a:solidFill>
              </a:rPr>
              <a:t>UnSupervised</a:t>
            </a:r>
            <a:r>
              <a:rPr lang="en-US" sz="2667" dirty="0">
                <a:solidFill>
                  <a:schemeClr val="tx1">
                    <a:lumMod val="85000"/>
                    <a:lumOff val="15000"/>
                  </a:schemeClr>
                </a:solidFill>
              </a:rPr>
              <a:t> Learning</a:t>
            </a:r>
          </a:p>
        </p:txBody>
      </p:sp>
      <p:cxnSp>
        <p:nvCxnSpPr>
          <p:cNvPr id="15" name="Straight Arrow Connector 14"/>
          <p:cNvCxnSpPr/>
          <p:nvPr/>
        </p:nvCxnSpPr>
        <p:spPr>
          <a:xfrm flipV="1">
            <a:off x="3040170" y="2095501"/>
            <a:ext cx="0" cy="2906383"/>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881747" y="4778843"/>
            <a:ext cx="3250207"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9311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415687" y="3779745"/>
            <a:ext cx="248158" cy="248158"/>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11" name="Oval 10"/>
          <p:cNvSpPr/>
          <p:nvPr/>
        </p:nvSpPr>
        <p:spPr>
          <a:xfrm>
            <a:off x="3986127" y="3739546"/>
            <a:ext cx="248158" cy="248158"/>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13" name="Oval 12"/>
          <p:cNvSpPr/>
          <p:nvPr/>
        </p:nvSpPr>
        <p:spPr>
          <a:xfrm>
            <a:off x="3738250" y="4102308"/>
            <a:ext cx="248158" cy="248158"/>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19" name="Oval 18"/>
          <p:cNvSpPr/>
          <p:nvPr/>
        </p:nvSpPr>
        <p:spPr>
          <a:xfrm>
            <a:off x="3665590" y="3486218"/>
            <a:ext cx="248158" cy="248158"/>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14" name="Oval 13"/>
          <p:cNvSpPr/>
          <p:nvPr/>
        </p:nvSpPr>
        <p:spPr>
          <a:xfrm>
            <a:off x="4958844" y="3172907"/>
            <a:ext cx="248158" cy="248158"/>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15" name="Oval 14"/>
          <p:cNvSpPr/>
          <p:nvPr/>
        </p:nvSpPr>
        <p:spPr>
          <a:xfrm>
            <a:off x="5054094" y="2873377"/>
            <a:ext cx="248158" cy="248158"/>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16" name="Oval 15"/>
          <p:cNvSpPr/>
          <p:nvPr/>
        </p:nvSpPr>
        <p:spPr>
          <a:xfrm>
            <a:off x="5524502" y="2903032"/>
            <a:ext cx="248158" cy="248158"/>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17" name="Oval 16"/>
          <p:cNvSpPr/>
          <p:nvPr/>
        </p:nvSpPr>
        <p:spPr>
          <a:xfrm>
            <a:off x="5072064" y="2492377"/>
            <a:ext cx="248158" cy="248158"/>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18" name="TextBox 17"/>
          <p:cNvSpPr txBox="1"/>
          <p:nvPr/>
        </p:nvSpPr>
        <p:spPr>
          <a:xfrm>
            <a:off x="2857501" y="1524001"/>
            <a:ext cx="3708066" cy="502766"/>
          </a:xfrm>
          <a:prstGeom prst="rect">
            <a:avLst/>
          </a:prstGeom>
          <a:noFill/>
        </p:spPr>
        <p:txBody>
          <a:bodyPr wrap="none" rtlCol="0">
            <a:spAutoFit/>
          </a:bodyPr>
          <a:lstStyle/>
          <a:p>
            <a:r>
              <a:rPr lang="en-US" sz="2667" dirty="0">
                <a:solidFill>
                  <a:schemeClr val="tx1">
                    <a:lumMod val="85000"/>
                    <a:lumOff val="15000"/>
                  </a:schemeClr>
                </a:solidFill>
              </a:rPr>
              <a:t>Unsupervised Learning</a:t>
            </a:r>
          </a:p>
        </p:txBody>
      </p:sp>
      <p:sp>
        <p:nvSpPr>
          <p:cNvPr id="20" name="TextBox 19"/>
          <p:cNvSpPr txBox="1"/>
          <p:nvPr/>
        </p:nvSpPr>
        <p:spPr>
          <a:xfrm>
            <a:off x="4478167" y="4889501"/>
            <a:ext cx="444352" cy="451342"/>
          </a:xfrm>
          <a:prstGeom prst="rect">
            <a:avLst/>
          </a:prstGeom>
          <a:noFill/>
        </p:spPr>
        <p:txBody>
          <a:bodyPr wrap="none" rtlCol="0">
            <a:spAutoFit/>
          </a:bodyPr>
          <a:lstStyle/>
          <a:p>
            <a:r>
              <a:rPr lang="en-US" sz="2333" dirty="0"/>
              <a:t>x</a:t>
            </a:r>
            <a:r>
              <a:rPr lang="en-US" sz="2333" baseline="-25000" dirty="0"/>
              <a:t>1</a:t>
            </a:r>
          </a:p>
        </p:txBody>
      </p:sp>
      <p:sp>
        <p:nvSpPr>
          <p:cNvPr id="21" name="TextBox 20"/>
          <p:cNvSpPr txBox="1"/>
          <p:nvPr/>
        </p:nvSpPr>
        <p:spPr>
          <a:xfrm>
            <a:off x="2476500" y="3080711"/>
            <a:ext cx="444352" cy="451342"/>
          </a:xfrm>
          <a:prstGeom prst="rect">
            <a:avLst/>
          </a:prstGeom>
          <a:noFill/>
        </p:spPr>
        <p:txBody>
          <a:bodyPr wrap="none" rtlCol="0">
            <a:spAutoFit/>
          </a:bodyPr>
          <a:lstStyle/>
          <a:p>
            <a:r>
              <a:rPr lang="en-US" sz="2333" dirty="0"/>
              <a:t>x</a:t>
            </a:r>
            <a:r>
              <a:rPr lang="en-US" sz="2333" baseline="-25000" dirty="0"/>
              <a:t>2</a:t>
            </a:r>
          </a:p>
        </p:txBody>
      </p:sp>
      <p:cxnSp>
        <p:nvCxnSpPr>
          <p:cNvPr id="22" name="Straight Arrow Connector 21"/>
          <p:cNvCxnSpPr/>
          <p:nvPr/>
        </p:nvCxnSpPr>
        <p:spPr>
          <a:xfrm flipV="1">
            <a:off x="3040170" y="2095501"/>
            <a:ext cx="0" cy="2906383"/>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881747" y="4778843"/>
            <a:ext cx="3250207"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227100" y="2340975"/>
              <a:ext cx="2728200" cy="2098500"/>
            </p14:xfrm>
          </p:contentPart>
        </mc:Choice>
        <mc:Fallback xmlns="">
          <p:pic>
            <p:nvPicPr>
              <p:cNvPr id="2" name="Ink 1"/>
              <p:cNvPicPr/>
              <p:nvPr/>
            </p:nvPicPr>
            <p:blipFill>
              <a:blip r:embed="rId4"/>
              <a:stretch>
                <a:fillRect/>
              </a:stretch>
            </p:blipFill>
            <p:spPr>
              <a:xfrm>
                <a:off x="3217021" y="2332335"/>
                <a:ext cx="2749078" cy="2117581"/>
              </a:xfrm>
              <a:prstGeom prst="rect">
                <a:avLst/>
              </a:prstGeom>
            </p:spPr>
          </p:pic>
        </mc:Fallback>
      </mc:AlternateContent>
    </p:spTree>
    <p:extLst>
      <p:ext uri="{BB962C8B-B14F-4D97-AF65-F5344CB8AC3E}">
        <p14:creationId xmlns:p14="http://schemas.microsoft.com/office/powerpoint/2010/main" val="15978834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C:\Users\ang\Desktop\news1.png"/>
          <p:cNvPicPr>
            <a:picLocks noChangeAspect="1" noChangeArrowheads="1"/>
          </p:cNvPicPr>
          <p:nvPr/>
        </p:nvPicPr>
        <p:blipFill>
          <a:blip r:embed="rId3" cstate="print"/>
          <a:srcRect/>
          <a:stretch>
            <a:fillRect/>
          </a:stretch>
        </p:blipFill>
        <p:spPr bwMode="auto">
          <a:xfrm>
            <a:off x="1" y="348049"/>
            <a:ext cx="9143999" cy="6095999"/>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06400" y="2445951"/>
              <a:ext cx="4365900" cy="3571200"/>
            </p14:xfrm>
          </p:contentPart>
        </mc:Choice>
        <mc:Fallback xmlns="">
          <p:pic>
            <p:nvPicPr>
              <p:cNvPr id="2" name="Ink 1"/>
              <p:cNvPicPr/>
              <p:nvPr/>
            </p:nvPicPr>
            <p:blipFill>
              <a:blip r:embed="rId5"/>
              <a:stretch>
                <a:fillRect/>
              </a:stretch>
            </p:blipFill>
            <p:spPr>
              <a:xfrm>
                <a:off x="397400" y="2437311"/>
                <a:ext cx="4386061" cy="3591000"/>
              </a:xfrm>
              <a:prstGeom prst="rect">
                <a:avLst/>
              </a:prstGeom>
            </p:spPr>
          </p:pic>
        </mc:Fallback>
      </mc:AlternateContent>
    </p:spTree>
    <p:extLst>
      <p:ext uri="{BB962C8B-B14F-4D97-AF65-F5344CB8AC3E}">
        <p14:creationId xmlns:p14="http://schemas.microsoft.com/office/powerpoint/2010/main" val="2306971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1" descr="C:\Users\ang\Desktop\News2.png"/>
          <p:cNvPicPr>
            <a:picLocks noChangeAspect="1" noChangeArrowheads="1"/>
          </p:cNvPicPr>
          <p:nvPr/>
        </p:nvPicPr>
        <p:blipFill>
          <a:blip r:embed="rId3" cstate="print"/>
          <a:srcRect/>
          <a:stretch>
            <a:fillRect/>
          </a:stretch>
        </p:blipFill>
        <p:spPr bwMode="auto">
          <a:xfrm>
            <a:off x="-1" y="381000"/>
            <a:ext cx="9347201" cy="6020170"/>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774200" y="2495775"/>
              <a:ext cx="3055500" cy="900600"/>
            </p14:xfrm>
          </p:contentPart>
        </mc:Choice>
        <mc:Fallback xmlns="">
          <p:pic>
            <p:nvPicPr>
              <p:cNvPr id="2" name="Ink 1"/>
              <p:cNvPicPr/>
              <p:nvPr/>
            </p:nvPicPr>
            <p:blipFill>
              <a:blip r:embed="rId5"/>
              <a:stretch>
                <a:fillRect/>
              </a:stretch>
            </p:blipFill>
            <p:spPr>
              <a:xfrm>
                <a:off x="1768440" y="2487133"/>
                <a:ext cx="3068099" cy="917885"/>
              </a:xfrm>
              <a:prstGeom prst="rect">
                <a:avLst/>
              </a:prstGeom>
            </p:spPr>
          </p:pic>
        </mc:Fallback>
      </mc:AlternateContent>
    </p:spTree>
    <p:extLst>
      <p:ext uri="{BB962C8B-B14F-4D97-AF65-F5344CB8AC3E}">
        <p14:creationId xmlns:p14="http://schemas.microsoft.com/office/powerpoint/2010/main" val="4060082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Picture 1" descr="C:\Users\ang\Desktop\News4.png"/>
          <p:cNvPicPr>
            <a:picLocks noChangeAspect="1" noChangeArrowheads="1"/>
          </p:cNvPicPr>
          <p:nvPr/>
        </p:nvPicPr>
        <p:blipFill>
          <a:blip r:embed="rId3" cstate="print"/>
          <a:srcRect/>
          <a:stretch>
            <a:fillRect/>
          </a:stretch>
        </p:blipFill>
        <p:spPr bwMode="auto">
          <a:xfrm>
            <a:off x="-188545" y="381000"/>
            <a:ext cx="9685256" cy="6096001"/>
          </a:xfrm>
          <a:prstGeom prst="rect">
            <a:avLst/>
          </a:prstGeom>
          <a:noFill/>
        </p:spPr>
      </p:pic>
    </p:spTree>
    <p:extLst>
      <p:ext uri="{BB962C8B-B14F-4D97-AF65-F5344CB8AC3E}">
        <p14:creationId xmlns:p14="http://schemas.microsoft.com/office/powerpoint/2010/main" val="34840585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Picture 1" descr="C:\Users\ang\Desktop\News3.png"/>
          <p:cNvPicPr>
            <a:picLocks noChangeAspect="1" noChangeArrowheads="1"/>
          </p:cNvPicPr>
          <p:nvPr/>
        </p:nvPicPr>
        <p:blipFill>
          <a:blip r:embed="rId3" cstate="print"/>
          <a:srcRect/>
          <a:stretch>
            <a:fillRect/>
          </a:stretch>
        </p:blipFill>
        <p:spPr bwMode="auto">
          <a:xfrm>
            <a:off x="9288" y="381000"/>
            <a:ext cx="8940277" cy="5791200"/>
          </a:xfrm>
          <a:prstGeom prst="rect">
            <a:avLst/>
          </a:prstGeom>
          <a:noFill/>
        </p:spPr>
      </p:pic>
    </p:spTree>
    <p:extLst>
      <p:ext uri="{BB962C8B-B14F-4D97-AF65-F5344CB8AC3E}">
        <p14:creationId xmlns:p14="http://schemas.microsoft.com/office/powerpoint/2010/main" val="271601568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7657" y="944564"/>
            <a:ext cx="8548688" cy="4968875"/>
          </a:xfrm>
          <a:prstGeom prst="rect">
            <a:avLst/>
          </a:prstGeom>
        </p:spPr>
      </p:pic>
    </p:spTree>
    <p:extLst>
      <p:ext uri="{BB962C8B-B14F-4D97-AF65-F5344CB8AC3E}">
        <p14:creationId xmlns:p14="http://schemas.microsoft.com/office/powerpoint/2010/main" val="21856229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4</a:t>
            </a:fld>
            <a:endParaRPr lang="en-US" dirty="0"/>
          </a:p>
        </p:txBody>
      </p:sp>
      <p:sp>
        <p:nvSpPr>
          <p:cNvPr id="7174" name="Rectangle 2"/>
          <p:cNvSpPr>
            <a:spLocks noGrp="1" noChangeArrowheads="1"/>
          </p:cNvSpPr>
          <p:nvPr>
            <p:ph type="title" idx="4294967295"/>
          </p:nvPr>
        </p:nvSpPr>
        <p:spPr>
          <a:xfrm>
            <a:off x="152400" y="381000"/>
            <a:ext cx="8991600" cy="762000"/>
          </a:xfrm>
        </p:spPr>
        <p:txBody>
          <a:bodyPr/>
          <a:lstStyle/>
          <a:p>
            <a:pPr eaLnBrk="1" hangingPunct="1"/>
            <a:r>
              <a:rPr lang="en-US" sz="3200" dirty="0" smtClean="0">
                <a:solidFill>
                  <a:srgbClr val="000066"/>
                </a:solidFill>
                <a:latin typeface="Georgia" panose="02040502050405020303" pitchFamily="18" charset="0"/>
              </a:rPr>
              <a:t>Potential Applications- </a:t>
            </a:r>
            <a:r>
              <a:rPr lang="en-US" sz="3200" dirty="0" err="1" smtClean="0">
                <a:solidFill>
                  <a:srgbClr val="000066"/>
                </a:solidFill>
                <a:latin typeface="Georgia" panose="02040502050405020303" pitchFamily="18" charset="0"/>
              </a:rPr>
              <a:t>OpenAI</a:t>
            </a:r>
            <a:r>
              <a:rPr lang="en-US" sz="3200" dirty="0">
                <a:solidFill>
                  <a:srgbClr val="000066"/>
                </a:solidFill>
                <a:latin typeface="Georgia" panose="02040502050405020303" pitchFamily="18" charset="0"/>
              </a:rPr>
              <a:t> </a:t>
            </a:r>
            <a:r>
              <a:rPr lang="en-US" sz="3200" dirty="0" smtClean="0">
                <a:solidFill>
                  <a:srgbClr val="000066"/>
                </a:solidFill>
                <a:latin typeface="Georgia" panose="02040502050405020303" pitchFamily="18" charset="0"/>
              </a:rPr>
              <a:t>API</a:t>
            </a:r>
            <a:endParaRPr lang="en-US" sz="3200" dirty="0">
              <a:solidFill>
                <a:srgbClr val="000066"/>
              </a:solidFill>
              <a:latin typeface="Georgia" panose="02040502050405020303" pitchFamily="18" charset="0"/>
            </a:endParaRPr>
          </a:p>
        </p:txBody>
      </p:sp>
      <p:sp>
        <p:nvSpPr>
          <p:cNvPr id="7175" name="Rectangle 3"/>
          <p:cNvSpPr>
            <a:spLocks noGrp="1" noChangeArrowheads="1"/>
          </p:cNvSpPr>
          <p:nvPr>
            <p:ph idx="4294967295"/>
          </p:nvPr>
        </p:nvSpPr>
        <p:spPr>
          <a:xfrm>
            <a:off x="152400" y="1371600"/>
            <a:ext cx="8610600" cy="990600"/>
          </a:xfrm>
        </p:spPr>
        <p:txBody>
          <a:bodyPr/>
          <a:lstStyle/>
          <a:p>
            <a:pPr marL="0" indent="0" eaLnBrk="1" hangingPunct="1">
              <a:buNone/>
            </a:pPr>
            <a:r>
              <a:rPr lang="en-US" b="1" dirty="0" smtClean="0">
                <a:solidFill>
                  <a:srgbClr val="000066"/>
                </a:solidFill>
                <a:latin typeface="Georgia" panose="02040502050405020303" pitchFamily="18" charset="0"/>
              </a:rPr>
              <a:t>Prompt Engineering </a:t>
            </a:r>
          </a:p>
          <a:p>
            <a:pPr marL="0" indent="0" eaLnBrk="1" hangingPunct="1">
              <a:buNone/>
            </a:pPr>
            <a:r>
              <a:rPr lang="en-US" sz="2400" dirty="0" smtClean="0">
                <a:solidFill>
                  <a:srgbClr val="000066"/>
                </a:solidFill>
                <a:latin typeface="Georgia" panose="02040502050405020303" pitchFamily="18" charset="0"/>
              </a:rPr>
              <a:t>https</a:t>
            </a:r>
            <a:r>
              <a:rPr lang="en-US" sz="2400" dirty="0">
                <a:solidFill>
                  <a:srgbClr val="000066"/>
                </a:solidFill>
                <a:latin typeface="Georgia" panose="02040502050405020303" pitchFamily="18" charset="0"/>
              </a:rPr>
              <a:t>://platform.openai.com/examples</a:t>
            </a:r>
            <a:endParaRPr lang="en-US" sz="2000" dirty="0" smtClean="0">
              <a:solidFill>
                <a:srgbClr val="000066"/>
              </a:solidFill>
              <a:latin typeface="Georgia" panose="02040502050405020303" pitchFamily="18" charset="0"/>
            </a:endParaRPr>
          </a:p>
        </p:txBody>
      </p:sp>
      <p:pic>
        <p:nvPicPr>
          <p:cNvPr id="2" name="Picture 1"/>
          <p:cNvPicPr>
            <a:picLocks noChangeAspect="1"/>
          </p:cNvPicPr>
          <p:nvPr/>
        </p:nvPicPr>
        <p:blipFill>
          <a:blip r:embed="rId3"/>
          <a:stretch>
            <a:fillRect/>
          </a:stretch>
        </p:blipFill>
        <p:spPr>
          <a:xfrm>
            <a:off x="152400" y="2566416"/>
            <a:ext cx="8991600" cy="4098925"/>
          </a:xfrm>
          <a:prstGeom prst="rect">
            <a:avLst/>
          </a:prstGeom>
        </p:spPr>
      </p:pic>
    </p:spTree>
    <p:extLst>
      <p:ext uri="{BB962C8B-B14F-4D97-AF65-F5344CB8AC3E}">
        <p14:creationId xmlns:p14="http://schemas.microsoft.com/office/powerpoint/2010/main" val="40396366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descr="snapshot1"/>
          <p:cNvPicPr>
            <a:picLocks noChangeAspect="1" noChangeArrowheads="1"/>
          </p:cNvPicPr>
          <p:nvPr/>
        </p:nvPicPr>
        <p:blipFill>
          <a:blip r:embed="rId3" cstate="print"/>
          <a:srcRect l="11688" t="74576" b="2373"/>
          <a:stretch>
            <a:fillRect/>
          </a:stretch>
        </p:blipFill>
        <p:spPr bwMode="auto">
          <a:xfrm>
            <a:off x="1275291" y="2060776"/>
            <a:ext cx="6921500" cy="2163961"/>
          </a:xfrm>
          <a:prstGeom prst="rect">
            <a:avLst/>
          </a:prstGeom>
          <a:noFill/>
          <a:ln w="9525">
            <a:noFill/>
            <a:miter lim="800000"/>
            <a:headEnd/>
            <a:tailEnd/>
          </a:ln>
        </p:spPr>
      </p:pic>
      <p:pic>
        <p:nvPicPr>
          <p:cNvPr id="32771" name="Picture 5" descr="snapshot1"/>
          <p:cNvPicPr>
            <a:picLocks noChangeAspect="1" noChangeArrowheads="1"/>
          </p:cNvPicPr>
          <p:nvPr/>
        </p:nvPicPr>
        <p:blipFill>
          <a:blip r:embed="rId3" cstate="print"/>
          <a:srcRect/>
          <a:stretch>
            <a:fillRect/>
          </a:stretch>
        </p:blipFill>
        <p:spPr bwMode="auto">
          <a:xfrm>
            <a:off x="10160000" y="2286001"/>
            <a:ext cx="2931583" cy="3512344"/>
          </a:xfrm>
          <a:prstGeom prst="rect">
            <a:avLst/>
          </a:prstGeom>
          <a:noFill/>
          <a:ln w="9525">
            <a:noFill/>
            <a:miter lim="800000"/>
            <a:headEnd/>
            <a:tailEnd/>
          </a:ln>
        </p:spPr>
      </p:pic>
      <p:sp>
        <p:nvSpPr>
          <p:cNvPr id="32772" name="Text Box 6"/>
          <p:cNvSpPr txBox="1">
            <a:spLocks noChangeArrowheads="1"/>
          </p:cNvSpPr>
          <p:nvPr/>
        </p:nvSpPr>
        <p:spPr bwMode="auto">
          <a:xfrm>
            <a:off x="685271" y="5340947"/>
            <a:ext cx="5463355" cy="271934"/>
          </a:xfrm>
          <a:prstGeom prst="rect">
            <a:avLst/>
          </a:prstGeom>
          <a:noFill/>
          <a:ln w="9525">
            <a:noFill/>
            <a:miter lim="800000"/>
            <a:headEnd/>
            <a:tailEnd/>
          </a:ln>
        </p:spPr>
        <p:txBody>
          <a:bodyPr wrap="none">
            <a:spAutoFit/>
          </a:bodyPr>
          <a:lstStyle/>
          <a:p>
            <a:r>
              <a:rPr lang="en-US" sz="1167"/>
              <a:t>[Source: Su-In Lee, Dana Pe’er, Aimee Dudley, George Church, Daphne Koller]</a:t>
            </a:r>
          </a:p>
        </p:txBody>
      </p:sp>
      <p:grpSp>
        <p:nvGrpSpPr>
          <p:cNvPr id="2" name="Group 16"/>
          <p:cNvGrpSpPr>
            <a:grpSpLocks/>
          </p:cNvGrpSpPr>
          <p:nvPr/>
        </p:nvGrpSpPr>
        <p:grpSpPr bwMode="auto">
          <a:xfrm>
            <a:off x="1338791" y="1870275"/>
            <a:ext cx="5334000" cy="142875"/>
            <a:chOff x="288" y="624"/>
            <a:chExt cx="4032" cy="144"/>
          </a:xfrm>
        </p:grpSpPr>
        <p:sp>
          <p:nvSpPr>
            <p:cNvPr id="32776" name="AutoShape 7"/>
            <p:cNvSpPr>
              <a:spLocks/>
            </p:cNvSpPr>
            <p:nvPr/>
          </p:nvSpPr>
          <p:spPr bwMode="auto">
            <a:xfrm rot="-5400000">
              <a:off x="336" y="576"/>
              <a:ext cx="144" cy="240"/>
            </a:xfrm>
            <a:prstGeom prst="rightBrace">
              <a:avLst>
                <a:gd name="adj1" fmla="val 13889"/>
                <a:gd name="adj2" fmla="val 50000"/>
              </a:avLst>
            </a:prstGeom>
            <a:noFill/>
            <a:ln w="9525">
              <a:solidFill>
                <a:schemeClr val="tx1"/>
              </a:solidFill>
              <a:round/>
              <a:headEnd/>
              <a:tailEnd/>
            </a:ln>
          </p:spPr>
          <p:txBody>
            <a:bodyPr wrap="none" anchor="ctr"/>
            <a:lstStyle/>
            <a:p>
              <a:endParaRPr lang="en-US" sz="2209"/>
            </a:p>
          </p:txBody>
        </p:sp>
        <p:sp>
          <p:nvSpPr>
            <p:cNvPr id="32777" name="AutoShape 8"/>
            <p:cNvSpPr>
              <a:spLocks/>
            </p:cNvSpPr>
            <p:nvPr/>
          </p:nvSpPr>
          <p:spPr bwMode="auto">
            <a:xfrm rot="-5400000">
              <a:off x="519" y="663"/>
              <a:ext cx="144" cy="66"/>
            </a:xfrm>
            <a:prstGeom prst="rightBrace">
              <a:avLst>
                <a:gd name="adj1" fmla="val 8333"/>
                <a:gd name="adj2" fmla="val 50000"/>
              </a:avLst>
            </a:prstGeom>
            <a:noFill/>
            <a:ln w="9525">
              <a:solidFill>
                <a:schemeClr val="tx1"/>
              </a:solidFill>
              <a:round/>
              <a:headEnd/>
              <a:tailEnd/>
            </a:ln>
          </p:spPr>
          <p:txBody>
            <a:bodyPr wrap="none" anchor="ctr"/>
            <a:lstStyle/>
            <a:p>
              <a:endParaRPr lang="en-US" sz="2209"/>
            </a:p>
          </p:txBody>
        </p:sp>
        <p:sp>
          <p:nvSpPr>
            <p:cNvPr id="32778" name="AutoShape 9"/>
            <p:cNvSpPr>
              <a:spLocks/>
            </p:cNvSpPr>
            <p:nvPr/>
          </p:nvSpPr>
          <p:spPr bwMode="auto">
            <a:xfrm rot="-5400000">
              <a:off x="807" y="471"/>
              <a:ext cx="144" cy="450"/>
            </a:xfrm>
            <a:prstGeom prst="rightBrace">
              <a:avLst>
                <a:gd name="adj1" fmla="val 26042"/>
                <a:gd name="adj2" fmla="val 50000"/>
              </a:avLst>
            </a:prstGeom>
            <a:noFill/>
            <a:ln w="9525">
              <a:solidFill>
                <a:schemeClr val="tx1"/>
              </a:solidFill>
              <a:round/>
              <a:headEnd/>
              <a:tailEnd/>
            </a:ln>
          </p:spPr>
          <p:txBody>
            <a:bodyPr wrap="none" anchor="ctr"/>
            <a:lstStyle/>
            <a:p>
              <a:endParaRPr lang="en-US" sz="2209"/>
            </a:p>
          </p:txBody>
        </p:sp>
        <p:sp>
          <p:nvSpPr>
            <p:cNvPr id="32779" name="AutoShape 10"/>
            <p:cNvSpPr>
              <a:spLocks/>
            </p:cNvSpPr>
            <p:nvPr/>
          </p:nvSpPr>
          <p:spPr bwMode="auto">
            <a:xfrm rot="-5400000">
              <a:off x="1635" y="127"/>
              <a:ext cx="144" cy="1137"/>
            </a:xfrm>
            <a:prstGeom prst="rightBrace">
              <a:avLst>
                <a:gd name="adj1" fmla="val 65799"/>
                <a:gd name="adj2" fmla="val 50000"/>
              </a:avLst>
            </a:prstGeom>
            <a:noFill/>
            <a:ln w="9525">
              <a:solidFill>
                <a:schemeClr val="tx1"/>
              </a:solidFill>
              <a:round/>
              <a:headEnd/>
              <a:tailEnd/>
            </a:ln>
          </p:spPr>
          <p:txBody>
            <a:bodyPr wrap="none" anchor="ctr"/>
            <a:lstStyle/>
            <a:p>
              <a:endParaRPr lang="en-US" sz="2209"/>
            </a:p>
          </p:txBody>
        </p:sp>
        <p:sp>
          <p:nvSpPr>
            <p:cNvPr id="32780" name="AutoShape 11"/>
            <p:cNvSpPr>
              <a:spLocks/>
            </p:cNvSpPr>
            <p:nvPr/>
          </p:nvSpPr>
          <p:spPr bwMode="auto">
            <a:xfrm rot="-5400000">
              <a:off x="2315" y="613"/>
              <a:ext cx="144" cy="165"/>
            </a:xfrm>
            <a:prstGeom prst="rightBrace">
              <a:avLst>
                <a:gd name="adj1" fmla="val 9549"/>
                <a:gd name="adj2" fmla="val 50000"/>
              </a:avLst>
            </a:prstGeom>
            <a:noFill/>
            <a:ln w="9525">
              <a:solidFill>
                <a:schemeClr val="tx1"/>
              </a:solidFill>
              <a:round/>
              <a:headEnd/>
              <a:tailEnd/>
            </a:ln>
          </p:spPr>
          <p:txBody>
            <a:bodyPr wrap="none" anchor="ctr"/>
            <a:lstStyle/>
            <a:p>
              <a:endParaRPr lang="en-US" sz="2209"/>
            </a:p>
          </p:txBody>
        </p:sp>
        <p:sp>
          <p:nvSpPr>
            <p:cNvPr id="32781" name="AutoShape 12"/>
            <p:cNvSpPr>
              <a:spLocks/>
            </p:cNvSpPr>
            <p:nvPr/>
          </p:nvSpPr>
          <p:spPr bwMode="auto">
            <a:xfrm rot="-5400000">
              <a:off x="2556" y="564"/>
              <a:ext cx="144" cy="263"/>
            </a:xfrm>
            <a:prstGeom prst="rightBrace">
              <a:avLst>
                <a:gd name="adj1" fmla="val 15220"/>
                <a:gd name="adj2" fmla="val 50000"/>
              </a:avLst>
            </a:prstGeom>
            <a:noFill/>
            <a:ln w="9525">
              <a:solidFill>
                <a:schemeClr val="tx1"/>
              </a:solidFill>
              <a:round/>
              <a:headEnd/>
              <a:tailEnd/>
            </a:ln>
          </p:spPr>
          <p:txBody>
            <a:bodyPr wrap="none" anchor="ctr"/>
            <a:lstStyle/>
            <a:p>
              <a:endParaRPr lang="en-US" sz="2209"/>
            </a:p>
          </p:txBody>
        </p:sp>
        <p:sp>
          <p:nvSpPr>
            <p:cNvPr id="32782" name="AutoShape 13"/>
            <p:cNvSpPr>
              <a:spLocks/>
            </p:cNvSpPr>
            <p:nvPr/>
          </p:nvSpPr>
          <p:spPr bwMode="auto">
            <a:xfrm rot="-5400000">
              <a:off x="2856" y="552"/>
              <a:ext cx="144" cy="288"/>
            </a:xfrm>
            <a:prstGeom prst="rightBrace">
              <a:avLst>
                <a:gd name="adj1" fmla="val 16667"/>
                <a:gd name="adj2" fmla="val 50000"/>
              </a:avLst>
            </a:prstGeom>
            <a:noFill/>
            <a:ln w="9525">
              <a:solidFill>
                <a:schemeClr val="tx1"/>
              </a:solidFill>
              <a:round/>
              <a:headEnd/>
              <a:tailEnd/>
            </a:ln>
          </p:spPr>
          <p:txBody>
            <a:bodyPr wrap="none" anchor="ctr"/>
            <a:lstStyle/>
            <a:p>
              <a:endParaRPr lang="en-US" sz="2209"/>
            </a:p>
          </p:txBody>
        </p:sp>
        <p:sp>
          <p:nvSpPr>
            <p:cNvPr id="32783" name="AutoShape 14"/>
            <p:cNvSpPr>
              <a:spLocks/>
            </p:cNvSpPr>
            <p:nvPr/>
          </p:nvSpPr>
          <p:spPr bwMode="auto">
            <a:xfrm rot="-5400000">
              <a:off x="3329" y="393"/>
              <a:ext cx="144" cy="605"/>
            </a:xfrm>
            <a:prstGeom prst="rightBrace">
              <a:avLst>
                <a:gd name="adj1" fmla="val 35012"/>
                <a:gd name="adj2" fmla="val 50000"/>
              </a:avLst>
            </a:prstGeom>
            <a:noFill/>
            <a:ln w="9525">
              <a:solidFill>
                <a:schemeClr val="tx1"/>
              </a:solidFill>
              <a:round/>
              <a:headEnd/>
              <a:tailEnd/>
            </a:ln>
          </p:spPr>
          <p:txBody>
            <a:bodyPr wrap="none" anchor="ctr"/>
            <a:lstStyle/>
            <a:p>
              <a:endParaRPr lang="en-US" sz="2209"/>
            </a:p>
          </p:txBody>
        </p:sp>
        <p:sp>
          <p:nvSpPr>
            <p:cNvPr id="32784" name="AutoShape 15"/>
            <p:cNvSpPr>
              <a:spLocks/>
            </p:cNvSpPr>
            <p:nvPr/>
          </p:nvSpPr>
          <p:spPr bwMode="auto">
            <a:xfrm rot="-5400000">
              <a:off x="3960" y="408"/>
              <a:ext cx="144" cy="576"/>
            </a:xfrm>
            <a:prstGeom prst="rightBrace">
              <a:avLst>
                <a:gd name="adj1" fmla="val 33333"/>
                <a:gd name="adj2" fmla="val 50000"/>
              </a:avLst>
            </a:prstGeom>
            <a:noFill/>
            <a:ln w="9525">
              <a:solidFill>
                <a:schemeClr val="tx1"/>
              </a:solidFill>
              <a:round/>
              <a:headEnd/>
              <a:tailEnd/>
            </a:ln>
          </p:spPr>
          <p:txBody>
            <a:bodyPr wrap="none" anchor="ctr"/>
            <a:lstStyle/>
            <a:p>
              <a:endParaRPr lang="en-US" sz="2209"/>
            </a:p>
          </p:txBody>
        </p:sp>
      </p:grpSp>
      <p:sp>
        <p:nvSpPr>
          <p:cNvPr id="32774" name="Text Box 17"/>
          <p:cNvSpPr txBox="1">
            <a:spLocks noChangeArrowheads="1"/>
          </p:cNvSpPr>
          <p:nvPr/>
        </p:nvSpPr>
        <p:spPr bwMode="auto">
          <a:xfrm rot="-5400000">
            <a:off x="695993" y="2840324"/>
            <a:ext cx="814647" cy="348878"/>
          </a:xfrm>
          <a:prstGeom prst="rect">
            <a:avLst/>
          </a:prstGeom>
          <a:noFill/>
          <a:ln w="9525">
            <a:noFill/>
            <a:miter lim="800000"/>
            <a:headEnd/>
            <a:tailEnd/>
          </a:ln>
        </p:spPr>
        <p:txBody>
          <a:bodyPr wrap="none">
            <a:spAutoFit/>
          </a:bodyPr>
          <a:lstStyle/>
          <a:p>
            <a:r>
              <a:rPr lang="en-US" sz="1667"/>
              <a:t>Genes</a:t>
            </a:r>
          </a:p>
        </p:txBody>
      </p:sp>
      <p:sp>
        <p:nvSpPr>
          <p:cNvPr id="32775" name="Text Box 19"/>
          <p:cNvSpPr txBox="1">
            <a:spLocks noChangeArrowheads="1"/>
          </p:cNvSpPr>
          <p:nvPr/>
        </p:nvSpPr>
        <p:spPr bwMode="auto">
          <a:xfrm>
            <a:off x="3419741" y="4196954"/>
            <a:ext cx="1518364" cy="432298"/>
          </a:xfrm>
          <a:prstGeom prst="rect">
            <a:avLst/>
          </a:prstGeom>
          <a:noFill/>
          <a:ln w="9525">
            <a:noFill/>
            <a:miter lim="800000"/>
            <a:headEnd/>
            <a:tailEnd/>
          </a:ln>
        </p:spPr>
        <p:txBody>
          <a:bodyPr wrap="none">
            <a:spAutoFit/>
          </a:bodyPr>
          <a:lstStyle/>
          <a:p>
            <a:r>
              <a:rPr lang="en-US" sz="2209"/>
              <a:t>Individuals</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862800" y="3896775"/>
              <a:ext cx="291900" cy="197100"/>
            </p14:xfrm>
          </p:contentPart>
        </mc:Choice>
        <mc:Fallback xmlns="">
          <p:pic>
            <p:nvPicPr>
              <p:cNvPr id="3" name="Ink 2"/>
              <p:cNvPicPr/>
              <p:nvPr/>
            </p:nvPicPr>
            <p:blipFill>
              <a:blip r:embed="rId5"/>
              <a:stretch>
                <a:fillRect/>
              </a:stretch>
            </p:blipFill>
            <p:spPr>
              <a:xfrm>
                <a:off x="855242" y="3888862"/>
                <a:ext cx="307737" cy="212926"/>
              </a:xfrm>
              <a:prstGeom prst="rect">
                <a:avLst/>
              </a:prstGeom>
            </p:spPr>
          </p:pic>
        </mc:Fallback>
      </mc:AlternateContent>
    </p:spTree>
    <p:extLst>
      <p:ext uri="{BB962C8B-B14F-4D97-AF65-F5344CB8AC3E}">
        <p14:creationId xmlns:p14="http://schemas.microsoft.com/office/powerpoint/2010/main" val="154269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88"/>
          <p:cNvPicPr>
            <a:picLocks noChangeAspect="1" noChangeArrowheads="1"/>
          </p:cNvPicPr>
          <p:nvPr/>
        </p:nvPicPr>
        <p:blipFill>
          <a:blip r:embed="rId3" cstate="print"/>
          <a:srcRect/>
          <a:stretch>
            <a:fillRect/>
          </a:stretch>
        </p:blipFill>
        <p:spPr bwMode="auto">
          <a:xfrm>
            <a:off x="1143001" y="1460502"/>
            <a:ext cx="1465791" cy="1464469"/>
          </a:xfrm>
          <a:prstGeom prst="rect">
            <a:avLst/>
          </a:prstGeom>
          <a:noFill/>
          <a:ln w="9525">
            <a:noFill/>
            <a:miter lim="800000"/>
            <a:headEnd/>
            <a:tailEnd/>
          </a:ln>
        </p:spPr>
      </p:pic>
      <p:pic>
        <p:nvPicPr>
          <p:cNvPr id="39940" name="Picture 89"/>
          <p:cNvPicPr>
            <a:picLocks noChangeAspect="1" noChangeArrowheads="1"/>
          </p:cNvPicPr>
          <p:nvPr/>
        </p:nvPicPr>
        <p:blipFill>
          <a:blip r:embed="rId4" cstate="print"/>
          <a:srcRect/>
          <a:stretch>
            <a:fillRect/>
          </a:stretch>
        </p:blipFill>
        <p:spPr bwMode="auto">
          <a:xfrm>
            <a:off x="2710657" y="1460502"/>
            <a:ext cx="1465791" cy="1464469"/>
          </a:xfrm>
          <a:prstGeom prst="rect">
            <a:avLst/>
          </a:prstGeom>
          <a:noFill/>
          <a:ln w="9525">
            <a:noFill/>
            <a:miter lim="800000"/>
            <a:headEnd/>
            <a:tailEnd/>
          </a:ln>
        </p:spPr>
      </p:pic>
      <p:sp>
        <p:nvSpPr>
          <p:cNvPr id="39941" name="Text Box 90"/>
          <p:cNvSpPr txBox="1">
            <a:spLocks noChangeArrowheads="1"/>
          </p:cNvSpPr>
          <p:nvPr/>
        </p:nvSpPr>
        <p:spPr bwMode="auto">
          <a:xfrm>
            <a:off x="1291168" y="3054510"/>
            <a:ext cx="2656417" cy="772263"/>
          </a:xfrm>
          <a:prstGeom prst="rect">
            <a:avLst/>
          </a:prstGeom>
          <a:noFill/>
          <a:ln w="9525">
            <a:noFill/>
            <a:miter lim="800000"/>
            <a:headEnd/>
            <a:tailEnd/>
          </a:ln>
        </p:spPr>
        <p:txBody>
          <a:bodyPr>
            <a:spAutoFit/>
          </a:bodyPr>
          <a:lstStyle/>
          <a:p>
            <a:pPr algn="ctr"/>
            <a:r>
              <a:rPr lang="en-US" sz="2209" dirty="0"/>
              <a:t>Organize computing clusters</a:t>
            </a:r>
          </a:p>
        </p:txBody>
      </p:sp>
      <p:sp>
        <p:nvSpPr>
          <p:cNvPr id="39942" name="Text Box 91"/>
          <p:cNvSpPr txBox="1">
            <a:spLocks noChangeArrowheads="1"/>
          </p:cNvSpPr>
          <p:nvPr/>
        </p:nvSpPr>
        <p:spPr bwMode="auto">
          <a:xfrm>
            <a:off x="5301430" y="3048001"/>
            <a:ext cx="2239698" cy="772263"/>
          </a:xfrm>
          <a:prstGeom prst="rect">
            <a:avLst/>
          </a:prstGeom>
          <a:noFill/>
          <a:ln w="9525">
            <a:noFill/>
            <a:miter lim="800000"/>
            <a:headEnd/>
            <a:tailEnd/>
          </a:ln>
        </p:spPr>
        <p:txBody>
          <a:bodyPr>
            <a:spAutoFit/>
          </a:bodyPr>
          <a:lstStyle/>
          <a:p>
            <a:pPr algn="ctr"/>
            <a:r>
              <a:rPr lang="en-US" sz="2209" dirty="0"/>
              <a:t>Social network analysis</a:t>
            </a:r>
          </a:p>
        </p:txBody>
      </p:sp>
      <p:grpSp>
        <p:nvGrpSpPr>
          <p:cNvPr id="3" name="Group 118"/>
          <p:cNvGrpSpPr>
            <a:grpSpLocks/>
          </p:cNvGrpSpPr>
          <p:nvPr/>
        </p:nvGrpSpPr>
        <p:grpSpPr bwMode="auto">
          <a:xfrm>
            <a:off x="4795576" y="3452814"/>
            <a:ext cx="3008313" cy="1696640"/>
            <a:chOff x="243" y="2112"/>
            <a:chExt cx="2274" cy="1710"/>
          </a:xfrm>
        </p:grpSpPr>
        <p:pic>
          <p:nvPicPr>
            <p:cNvPr id="40114" name="Picture 92"/>
            <p:cNvPicPr>
              <a:picLocks noChangeAspect="1" noChangeArrowheads="1"/>
            </p:cNvPicPr>
            <p:nvPr/>
          </p:nvPicPr>
          <p:blipFill>
            <a:blip r:embed="rId5" cstate="print"/>
            <a:srcRect/>
            <a:stretch>
              <a:fillRect/>
            </a:stretch>
          </p:blipFill>
          <p:spPr bwMode="auto">
            <a:xfrm>
              <a:off x="243" y="2112"/>
              <a:ext cx="2274" cy="1706"/>
            </a:xfrm>
            <a:prstGeom prst="rect">
              <a:avLst/>
            </a:prstGeom>
            <a:noFill/>
            <a:ln w="9525">
              <a:noFill/>
              <a:miter lim="800000"/>
              <a:headEnd/>
              <a:tailEnd/>
            </a:ln>
          </p:spPr>
        </p:pic>
        <p:sp>
          <p:nvSpPr>
            <p:cNvPr id="40115" name="Rectangle 94"/>
            <p:cNvSpPr>
              <a:spLocks noChangeArrowheads="1"/>
            </p:cNvSpPr>
            <p:nvPr/>
          </p:nvSpPr>
          <p:spPr bwMode="auto">
            <a:xfrm>
              <a:off x="255" y="3732"/>
              <a:ext cx="1963" cy="90"/>
            </a:xfrm>
            <a:prstGeom prst="rect">
              <a:avLst/>
            </a:prstGeom>
            <a:solidFill>
              <a:schemeClr val="bg1">
                <a:alpha val="50195"/>
              </a:schemeClr>
            </a:solidFill>
            <a:ln w="9525">
              <a:noFill/>
              <a:miter lim="800000"/>
              <a:headEnd/>
              <a:tailEnd/>
            </a:ln>
          </p:spPr>
          <p:txBody>
            <a:bodyPr wrap="none" lIns="0" tIns="0" rIns="0" bIns="0">
              <a:spAutoFit/>
            </a:bodyPr>
            <a:lstStyle/>
            <a:p>
              <a:r>
                <a:rPr lang="en-US" sz="583" dirty="0"/>
                <a:t>Image credit: NASA/JPL-Caltech/E. </a:t>
              </a:r>
              <a:r>
                <a:rPr lang="en-US" sz="583" dirty="0" err="1"/>
                <a:t>Churchwell</a:t>
              </a:r>
              <a:r>
                <a:rPr lang="en-US" sz="583" dirty="0"/>
                <a:t> (Univ. of Wisconsin, Madison) </a:t>
              </a:r>
            </a:p>
          </p:txBody>
        </p:sp>
      </p:grpSp>
      <p:sp>
        <p:nvSpPr>
          <p:cNvPr id="39944" name="Text Box 95"/>
          <p:cNvSpPr txBox="1">
            <a:spLocks noChangeArrowheads="1"/>
          </p:cNvSpPr>
          <p:nvPr/>
        </p:nvSpPr>
        <p:spPr bwMode="auto">
          <a:xfrm>
            <a:off x="5099845" y="5181204"/>
            <a:ext cx="2656417" cy="772263"/>
          </a:xfrm>
          <a:prstGeom prst="rect">
            <a:avLst/>
          </a:prstGeom>
          <a:noFill/>
          <a:ln w="9525">
            <a:noFill/>
            <a:miter lim="800000"/>
            <a:headEnd/>
            <a:tailEnd/>
          </a:ln>
        </p:spPr>
        <p:txBody>
          <a:bodyPr>
            <a:spAutoFit/>
          </a:bodyPr>
          <a:lstStyle/>
          <a:p>
            <a:pPr algn="ctr"/>
            <a:r>
              <a:rPr lang="en-US" sz="2209" dirty="0"/>
              <a:t>Astronomical data analysis</a:t>
            </a:r>
          </a:p>
        </p:txBody>
      </p:sp>
      <p:sp>
        <p:nvSpPr>
          <p:cNvPr id="39966" name="Text Box 280"/>
          <p:cNvSpPr txBox="1">
            <a:spLocks noChangeArrowheads="1"/>
          </p:cNvSpPr>
          <p:nvPr/>
        </p:nvSpPr>
        <p:spPr bwMode="auto">
          <a:xfrm>
            <a:off x="1519330" y="5157391"/>
            <a:ext cx="2239699" cy="772263"/>
          </a:xfrm>
          <a:prstGeom prst="rect">
            <a:avLst/>
          </a:prstGeom>
          <a:noFill/>
          <a:ln w="9525">
            <a:noFill/>
            <a:miter lim="800000"/>
            <a:headEnd/>
            <a:tailEnd/>
          </a:ln>
        </p:spPr>
        <p:txBody>
          <a:bodyPr>
            <a:spAutoFit/>
          </a:bodyPr>
          <a:lstStyle/>
          <a:p>
            <a:pPr algn="ctr"/>
            <a:r>
              <a:rPr lang="en-US" sz="2209" dirty="0"/>
              <a:t>Market segmentation</a:t>
            </a:r>
          </a:p>
        </p:txBody>
      </p:sp>
      <p:grpSp>
        <p:nvGrpSpPr>
          <p:cNvPr id="29" name="Group 28"/>
          <p:cNvGrpSpPr/>
          <p:nvPr/>
        </p:nvGrpSpPr>
        <p:grpSpPr>
          <a:xfrm>
            <a:off x="1143001" y="3048001"/>
            <a:ext cx="3102315" cy="3051143"/>
            <a:chOff x="330111" y="1807705"/>
            <a:chExt cx="4016551" cy="3950298"/>
          </a:xfrm>
        </p:grpSpPr>
        <p:graphicFrame>
          <p:nvGraphicFramePr>
            <p:cNvPr id="28" name="Chart 27"/>
            <p:cNvGraphicFramePr/>
            <p:nvPr>
              <p:extLst/>
            </p:nvPr>
          </p:nvGraphicFramePr>
          <p:xfrm>
            <a:off x="330111" y="1807705"/>
            <a:ext cx="4016551" cy="3950298"/>
          </p:xfrm>
          <a:graphic>
            <a:graphicData uri="http://schemas.openxmlformats.org/drawingml/2006/chart">
              <c:chart xmlns:c="http://schemas.openxmlformats.org/drawingml/2006/chart" xmlns:r="http://schemas.openxmlformats.org/officeDocument/2006/relationships" r:id="rId6"/>
            </a:graphicData>
          </a:graphic>
        </p:graphicFrame>
        <p:pic>
          <p:nvPicPr>
            <p:cNvPr id="2050" name="Picture 2"/>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686146" y="2475958"/>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370661" y="2296433"/>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7"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303226" y="2584708"/>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8"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133239" y="3298029"/>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0"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971800" y="3149213"/>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654497" y="3149214"/>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2"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951534" y="33337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487281" y="32358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4"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078909" y="35623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5"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447800" y="3505077"/>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7"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676400" y="23431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8"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143000" y="24193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9"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490026" y="2634604"/>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0"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092296" y="2600325"/>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2"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569526" y="3466975"/>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97" name="Group 296"/>
          <p:cNvGrpSpPr/>
          <p:nvPr/>
        </p:nvGrpSpPr>
        <p:grpSpPr>
          <a:xfrm>
            <a:off x="4635502" y="1270000"/>
            <a:ext cx="3311261" cy="1897819"/>
            <a:chOff x="4648200" y="-19050"/>
            <a:chExt cx="3973513" cy="2277382"/>
          </a:xfrm>
        </p:grpSpPr>
        <p:pic>
          <p:nvPicPr>
            <p:cNvPr id="274"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4965700" y="12473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5"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050258" y="76364"/>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943885" y="1153658"/>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7"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4648200" y="8310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8"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307274" y="873995"/>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9"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629400" y="-190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0"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505236" y="70889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1"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524412" y="4425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2"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058196" y="3619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3"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8253073" y="1198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4"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971723" y="70407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5"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615198" y="1515495"/>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217856" y="12882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Arrow Connector 30"/>
            <p:cNvCxnSpPr>
              <a:endCxn id="274" idx="2"/>
            </p:cNvCxnSpPr>
            <p:nvPr/>
          </p:nvCxnSpPr>
          <p:spPr>
            <a:xfrm flipV="1">
              <a:off x="4965700" y="713774"/>
              <a:ext cx="184320" cy="28963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a:endCxn id="274" idx="2"/>
            </p:cNvCxnSpPr>
            <p:nvPr/>
          </p:nvCxnSpPr>
          <p:spPr>
            <a:xfrm flipH="1" flipV="1">
              <a:off x="5150020" y="713774"/>
              <a:ext cx="184320" cy="33170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0" name="Straight Arrow Connector 299"/>
            <p:cNvCxnSpPr>
              <a:stCxn id="276" idx="1"/>
            </p:cNvCxnSpPr>
            <p:nvPr/>
          </p:nvCxnSpPr>
          <p:spPr>
            <a:xfrm flipH="1" flipV="1">
              <a:off x="5675914" y="1297934"/>
              <a:ext cx="267971" cy="15024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11"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410200" y="16692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2" name="Straight Arrow Connector 311"/>
            <p:cNvCxnSpPr>
              <a:stCxn id="280" idx="1"/>
              <a:endCxn id="275" idx="2"/>
            </p:cNvCxnSpPr>
            <p:nvPr/>
          </p:nvCxnSpPr>
          <p:spPr>
            <a:xfrm flipH="1" flipV="1">
              <a:off x="6234578" y="665406"/>
              <a:ext cx="270658" cy="33800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6" name="Straight Arrow Connector 315"/>
            <p:cNvCxnSpPr>
              <a:stCxn id="311" idx="3"/>
              <a:endCxn id="276" idx="2"/>
            </p:cNvCxnSpPr>
            <p:nvPr/>
          </p:nvCxnSpPr>
          <p:spPr>
            <a:xfrm flipV="1">
              <a:off x="5778840" y="1742700"/>
              <a:ext cx="349365" cy="22111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9" name="Straight Arrow Connector 318"/>
            <p:cNvCxnSpPr>
              <a:stCxn id="285" idx="1"/>
              <a:endCxn id="276" idx="3"/>
            </p:cNvCxnSpPr>
            <p:nvPr/>
          </p:nvCxnSpPr>
          <p:spPr>
            <a:xfrm flipH="1" flipV="1">
              <a:off x="6312525" y="1448179"/>
              <a:ext cx="302673" cy="36183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2" name="Straight Arrow Connector 321"/>
            <p:cNvCxnSpPr>
              <a:stCxn id="311" idx="3"/>
              <a:endCxn id="285" idx="1"/>
            </p:cNvCxnSpPr>
            <p:nvPr/>
          </p:nvCxnSpPr>
          <p:spPr>
            <a:xfrm flipV="1">
              <a:off x="5778840" y="1810016"/>
              <a:ext cx="836358" cy="15379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7" name="Straight Arrow Connector 326"/>
            <p:cNvCxnSpPr>
              <a:stCxn id="285" idx="3"/>
              <a:endCxn id="286" idx="1"/>
            </p:cNvCxnSpPr>
            <p:nvPr/>
          </p:nvCxnSpPr>
          <p:spPr>
            <a:xfrm flipV="1">
              <a:off x="6983838" y="1582811"/>
              <a:ext cx="234018" cy="22720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0" name="Straight Arrow Connector 329"/>
            <p:cNvCxnSpPr>
              <a:stCxn id="286" idx="1"/>
              <a:endCxn id="276" idx="3"/>
            </p:cNvCxnSpPr>
            <p:nvPr/>
          </p:nvCxnSpPr>
          <p:spPr>
            <a:xfrm flipH="1" flipV="1">
              <a:off x="6312525" y="1448179"/>
              <a:ext cx="905331" cy="13463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5" name="Straight Arrow Connector 334"/>
            <p:cNvCxnSpPr>
              <a:stCxn id="279" idx="1"/>
              <a:endCxn id="275" idx="3"/>
            </p:cNvCxnSpPr>
            <p:nvPr/>
          </p:nvCxnSpPr>
          <p:spPr>
            <a:xfrm flipH="1">
              <a:off x="6418898" y="275471"/>
              <a:ext cx="210502" cy="95414"/>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8" name="Straight Arrow Connector 337"/>
            <p:cNvCxnSpPr/>
            <p:nvPr/>
          </p:nvCxnSpPr>
          <p:spPr>
            <a:xfrm flipH="1">
              <a:off x="4965700" y="1003413"/>
              <a:ext cx="36864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1" name="Straight Arrow Connector 340"/>
            <p:cNvCxnSpPr>
              <a:stCxn id="279" idx="3"/>
              <a:endCxn id="281" idx="1"/>
            </p:cNvCxnSpPr>
            <p:nvPr/>
          </p:nvCxnSpPr>
          <p:spPr>
            <a:xfrm>
              <a:off x="6998040" y="275471"/>
              <a:ext cx="526372" cy="6330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a:stCxn id="281" idx="3"/>
              <a:endCxn id="283" idx="1"/>
            </p:cNvCxnSpPr>
            <p:nvPr/>
          </p:nvCxnSpPr>
          <p:spPr>
            <a:xfrm>
              <a:off x="7893052" y="338773"/>
              <a:ext cx="360021" cy="755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7" name="Straight Arrow Connector 346"/>
            <p:cNvCxnSpPr>
              <a:stCxn id="284" idx="3"/>
              <a:endCxn id="283" idx="2"/>
            </p:cNvCxnSpPr>
            <p:nvPr/>
          </p:nvCxnSpPr>
          <p:spPr>
            <a:xfrm flipV="1">
              <a:off x="8340363" y="708892"/>
              <a:ext cx="97030" cy="28969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1" name="Straight Arrow Connector 350"/>
            <p:cNvCxnSpPr>
              <a:stCxn id="281" idx="2"/>
              <a:endCxn id="284" idx="1"/>
            </p:cNvCxnSpPr>
            <p:nvPr/>
          </p:nvCxnSpPr>
          <p:spPr>
            <a:xfrm>
              <a:off x="7708732" y="633294"/>
              <a:ext cx="262991" cy="36529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4" name="Straight Arrow Connector 353"/>
            <p:cNvCxnSpPr>
              <a:stCxn id="281" idx="2"/>
              <a:endCxn id="282" idx="3"/>
            </p:cNvCxnSpPr>
            <p:nvPr/>
          </p:nvCxnSpPr>
          <p:spPr>
            <a:xfrm flipH="1">
              <a:off x="7426836" y="633294"/>
              <a:ext cx="281896" cy="2317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1" name="Straight Arrow Connector 360"/>
            <p:cNvCxnSpPr>
              <a:stCxn id="280" idx="3"/>
              <a:endCxn id="286" idx="1"/>
            </p:cNvCxnSpPr>
            <p:nvPr/>
          </p:nvCxnSpPr>
          <p:spPr>
            <a:xfrm>
              <a:off x="6873876" y="1003413"/>
              <a:ext cx="343980" cy="5793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5" name="Straight Arrow Connector 364"/>
            <p:cNvCxnSpPr>
              <a:stCxn id="282" idx="1"/>
              <a:endCxn id="279" idx="3"/>
            </p:cNvCxnSpPr>
            <p:nvPr/>
          </p:nvCxnSpPr>
          <p:spPr>
            <a:xfrm flipH="1" flipV="1">
              <a:off x="6998040" y="275471"/>
              <a:ext cx="60156" cy="3810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8" name="Straight Arrow Connector 367"/>
            <p:cNvCxnSpPr>
              <a:stCxn id="279" idx="2"/>
              <a:endCxn id="280" idx="3"/>
            </p:cNvCxnSpPr>
            <p:nvPr/>
          </p:nvCxnSpPr>
          <p:spPr>
            <a:xfrm>
              <a:off x="6813720" y="569992"/>
              <a:ext cx="60156" cy="43342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p:cNvCxnSpPr>
            <a:stCxn id="280" idx="3"/>
            <a:endCxn id="284" idx="1"/>
          </p:cNvCxnSpPr>
          <p:nvPr/>
        </p:nvCxnSpPr>
        <p:spPr>
          <a:xfrm flipV="1">
            <a:off x="6490232" y="2118034"/>
            <a:ext cx="914873" cy="401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286" idx="3"/>
            <a:endCxn id="284" idx="1"/>
          </p:cNvCxnSpPr>
          <p:nvPr/>
        </p:nvCxnSpPr>
        <p:spPr>
          <a:xfrm flipV="1">
            <a:off x="7084081" y="2118034"/>
            <a:ext cx="321023" cy="48685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274" idx="3"/>
            <a:endCxn id="275" idx="1"/>
          </p:cNvCxnSpPr>
          <p:nvPr/>
        </p:nvCxnSpPr>
        <p:spPr>
          <a:xfrm flipV="1">
            <a:off x="5207283" y="1594946"/>
            <a:ext cx="596599" cy="4030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1059300" y="3300975"/>
              <a:ext cx="6497700" cy="2217600"/>
            </p14:xfrm>
          </p:contentPart>
        </mc:Choice>
        <mc:Fallback xmlns="">
          <p:pic>
            <p:nvPicPr>
              <p:cNvPr id="2" name="Ink 1"/>
              <p:cNvPicPr/>
              <p:nvPr/>
            </p:nvPicPr>
            <p:blipFill>
              <a:blip r:embed="rId12"/>
              <a:stretch>
                <a:fillRect/>
              </a:stretch>
            </p:blipFill>
            <p:spPr>
              <a:xfrm>
                <a:off x="1051020" y="3292695"/>
                <a:ext cx="6513540" cy="2231280"/>
              </a:xfrm>
              <a:prstGeom prst="rect">
                <a:avLst/>
              </a:prstGeom>
            </p:spPr>
          </p:pic>
        </mc:Fallback>
      </mc:AlternateContent>
    </p:spTree>
    <p:extLst>
      <p:ext uri="{BB962C8B-B14F-4D97-AF65-F5344CB8AC3E}">
        <p14:creationId xmlns:p14="http://schemas.microsoft.com/office/powerpoint/2010/main" val="487435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031875" y="1841500"/>
            <a:ext cx="6858000" cy="762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000" dirty="0">
                <a:solidFill>
                  <a:prstClr val="black"/>
                </a:solidFill>
              </a:rPr>
              <a:t> Following examples, which would you address using an </a:t>
            </a:r>
            <a:r>
              <a:rPr lang="en-US" sz="2000" u="sng" dirty="0">
                <a:solidFill>
                  <a:prstClr val="black"/>
                </a:solidFill>
              </a:rPr>
              <a:t>unsupervised</a:t>
            </a:r>
            <a:r>
              <a:rPr lang="en-US" sz="2000" dirty="0">
                <a:solidFill>
                  <a:prstClr val="black"/>
                </a:solidFill>
              </a:rPr>
              <a:t> learning algorithm?  (Check all that apply.) </a:t>
            </a:r>
          </a:p>
          <a:p>
            <a:pPr>
              <a:buFont typeface="Arial" pitchFamily="34" charset="0"/>
              <a:buNone/>
            </a:pPr>
            <a:endParaRPr lang="en-US" sz="2000" dirty="0">
              <a:solidFill>
                <a:prstClr val="black"/>
              </a:solidFill>
            </a:endParaRPr>
          </a:p>
        </p:txBody>
      </p:sp>
      <p:sp>
        <p:nvSpPr>
          <p:cNvPr id="3" name="Rectangle 2"/>
          <p:cNvSpPr/>
          <p:nvPr/>
        </p:nvSpPr>
        <p:spPr>
          <a:xfrm>
            <a:off x="1865313" y="3810001"/>
            <a:ext cx="6262688" cy="861967"/>
          </a:xfrm>
          <a:prstGeom prst="rect">
            <a:avLst/>
          </a:prstGeom>
        </p:spPr>
        <p:txBody>
          <a:bodyPr wrap="square">
            <a:spAutoFit/>
          </a:bodyPr>
          <a:lstStyle/>
          <a:p>
            <a:pPr>
              <a:buFont typeface="Arial" pitchFamily="34" charset="0"/>
              <a:buNone/>
            </a:pPr>
            <a:r>
              <a:rPr lang="en-US" sz="1667" dirty="0">
                <a:solidFill>
                  <a:prstClr val="black"/>
                </a:solidFill>
              </a:rPr>
              <a:t>Given a database of customer data, automatically discover market segments and group customers into different market segments. </a:t>
            </a:r>
          </a:p>
        </p:txBody>
      </p:sp>
      <p:sp>
        <p:nvSpPr>
          <p:cNvPr id="4" name="Rectangle 3"/>
          <p:cNvSpPr/>
          <p:nvPr/>
        </p:nvSpPr>
        <p:spPr>
          <a:xfrm>
            <a:off x="1865313" y="2794000"/>
            <a:ext cx="5651500" cy="605422"/>
          </a:xfrm>
          <a:prstGeom prst="rect">
            <a:avLst/>
          </a:prstGeom>
        </p:spPr>
        <p:txBody>
          <a:bodyPr wrap="square">
            <a:spAutoFit/>
          </a:bodyPr>
          <a:lstStyle/>
          <a:p>
            <a:r>
              <a:rPr lang="en-US" sz="1667" dirty="0">
                <a:solidFill>
                  <a:prstClr val="black"/>
                </a:solidFill>
              </a:rPr>
              <a:t>Given email labeled as spam/not spam, learn a spam filter.</a:t>
            </a:r>
          </a:p>
        </p:txBody>
      </p:sp>
      <p:sp>
        <p:nvSpPr>
          <p:cNvPr id="5" name="Rectangle 4"/>
          <p:cNvSpPr/>
          <p:nvPr/>
        </p:nvSpPr>
        <p:spPr>
          <a:xfrm>
            <a:off x="1865313" y="3222625"/>
            <a:ext cx="5778500" cy="605422"/>
          </a:xfrm>
          <a:prstGeom prst="rect">
            <a:avLst/>
          </a:prstGeom>
        </p:spPr>
        <p:txBody>
          <a:bodyPr wrap="square">
            <a:spAutoFit/>
          </a:bodyPr>
          <a:lstStyle/>
          <a:p>
            <a:pPr>
              <a:buFont typeface="Arial" pitchFamily="34" charset="0"/>
              <a:buNone/>
            </a:pPr>
            <a:r>
              <a:rPr lang="en-US" sz="1667" dirty="0">
                <a:solidFill>
                  <a:prstClr val="black"/>
                </a:solidFill>
              </a:rPr>
              <a:t>Given a set of news articles found on the web, group them into set of articles about the same story. </a:t>
            </a:r>
          </a:p>
        </p:txBody>
      </p:sp>
      <p:sp>
        <p:nvSpPr>
          <p:cNvPr id="6" name="Rectangle 5"/>
          <p:cNvSpPr/>
          <p:nvPr/>
        </p:nvSpPr>
        <p:spPr>
          <a:xfrm>
            <a:off x="1865313" y="4901816"/>
            <a:ext cx="5969000" cy="861967"/>
          </a:xfrm>
          <a:prstGeom prst="rect">
            <a:avLst/>
          </a:prstGeom>
        </p:spPr>
        <p:txBody>
          <a:bodyPr wrap="square">
            <a:spAutoFit/>
          </a:bodyPr>
          <a:lstStyle/>
          <a:p>
            <a:pPr>
              <a:buFont typeface="Arial" pitchFamily="34" charset="0"/>
              <a:buNone/>
            </a:pPr>
            <a:r>
              <a:rPr lang="en-US" sz="1667" dirty="0">
                <a:solidFill>
                  <a:prstClr val="black"/>
                </a:solidFill>
              </a:rPr>
              <a:t>Given a dataset of patients diagnosed as either having diabetes or not, learn to classify new patients as having diabetes or not. </a:t>
            </a:r>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3054600" y="3109875"/>
              <a:ext cx="4347600" cy="1603800"/>
            </p14:xfrm>
          </p:contentPart>
        </mc:Choice>
        <mc:Fallback xmlns="">
          <p:pic>
            <p:nvPicPr>
              <p:cNvPr id="8" name="Ink 7"/>
              <p:cNvPicPr/>
              <p:nvPr/>
            </p:nvPicPr>
            <p:blipFill>
              <a:blip r:embed="rId4"/>
              <a:stretch>
                <a:fillRect/>
              </a:stretch>
            </p:blipFill>
            <p:spPr>
              <a:xfrm>
                <a:off x="3050280" y="3100875"/>
                <a:ext cx="4359120" cy="1623240"/>
              </a:xfrm>
              <a:prstGeom prst="rect">
                <a:avLst/>
              </a:prstGeom>
            </p:spPr>
          </p:pic>
        </mc:Fallback>
      </mc:AlternateContent>
    </p:spTree>
    <p:extLst>
      <p:ext uri="{BB962C8B-B14F-4D97-AF65-F5344CB8AC3E}">
        <p14:creationId xmlns:p14="http://schemas.microsoft.com/office/powerpoint/2010/main" val="14276154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4800" y="2483584"/>
            <a:ext cx="8610600" cy="1631216"/>
          </a:xfrm>
          <a:prstGeom prst="rect">
            <a:avLst/>
          </a:prstGeom>
          <a:noFill/>
        </p:spPr>
        <p:txBody>
          <a:bodyPr wrap="square" lIns="91440" tIns="45720" rIns="91440" bIns="45720">
            <a:spAutoFit/>
          </a:bodyPr>
          <a:lstStyle/>
          <a:p>
            <a:pPr algn="ctr"/>
            <a:r>
              <a:rPr lang="en-US" sz="10000" b="1" cap="none" spc="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glow rad="228600">
                    <a:schemeClr val="accent1">
                      <a:satMod val="175000"/>
                      <a:alpha val="40000"/>
                    </a:schemeClr>
                  </a:glow>
                  <a:outerShdw blurRad="55000" dist="50800" dir="5400000" algn="tl">
                    <a:srgbClr val="000000">
                      <a:alpha val="33000"/>
                    </a:srgbClr>
                  </a:outerShdw>
                </a:effectLst>
              </a:rPr>
              <a:t>THANKS</a:t>
            </a:r>
            <a:endParaRPr lang="en-US" sz="10000" b="1" cap="none" spc="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glow rad="228600">
                  <a:schemeClr val="accent1">
                    <a:satMod val="175000"/>
                    <a:alpha val="40000"/>
                  </a:schemeClr>
                </a:glow>
                <a:outerShdw blurRad="55000" dist="50800" dir="5400000" algn="tl">
                  <a:srgbClr val="000000">
                    <a:alpha val="33000"/>
                  </a:srgbClr>
                </a:outerShdw>
              </a:effectLst>
            </a:endParaRPr>
          </a:p>
        </p:txBody>
      </p:sp>
      <p:sp>
        <p:nvSpPr>
          <p:cNvPr id="5" name="Slide Number Placeholder 4"/>
          <p:cNvSpPr>
            <a:spLocks noGrp="1"/>
          </p:cNvSpPr>
          <p:nvPr>
            <p:ph type="sldNum" sz="quarter" idx="12"/>
          </p:nvPr>
        </p:nvSpPr>
        <p:spPr/>
        <p:txBody>
          <a:bodyPr/>
          <a:lstStyle/>
          <a:p>
            <a:pPr>
              <a:defRPr/>
            </a:pPr>
            <a:fld id="{091A617D-B0D6-457F-9586-1E798BFE56CB}" type="slidenum">
              <a:rPr lang="en-US" smtClean="0"/>
              <a:pPr>
                <a:defRPr/>
              </a:pPr>
              <a:t>43</a:t>
            </a:fld>
            <a:endParaRPr lang="en-US" dirty="0"/>
          </a:p>
        </p:txBody>
      </p:sp>
    </p:spTree>
    <p:extLst>
      <p:ext uri="{BB962C8B-B14F-4D97-AF65-F5344CB8AC3E}">
        <p14:creationId xmlns:p14="http://schemas.microsoft.com/office/powerpoint/2010/main" val="3657619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5</a:t>
            </a:fld>
            <a:endParaRPr lang="en-US" dirty="0"/>
          </a:p>
        </p:txBody>
      </p:sp>
      <p:sp>
        <p:nvSpPr>
          <p:cNvPr id="7174" name="Rectangle 2"/>
          <p:cNvSpPr>
            <a:spLocks noGrp="1" noChangeArrowheads="1"/>
          </p:cNvSpPr>
          <p:nvPr>
            <p:ph type="title" idx="4294967295"/>
          </p:nvPr>
        </p:nvSpPr>
        <p:spPr>
          <a:xfrm>
            <a:off x="685800" y="381000"/>
            <a:ext cx="8001000" cy="762000"/>
          </a:xfrm>
        </p:spPr>
        <p:txBody>
          <a:bodyPr/>
          <a:lstStyle/>
          <a:p>
            <a:pPr eaLnBrk="1" hangingPunct="1"/>
            <a:r>
              <a:rPr lang="en-US" sz="3200" dirty="0" smtClean="0">
                <a:solidFill>
                  <a:srgbClr val="000066"/>
                </a:solidFill>
                <a:latin typeface="Georgia" panose="02040502050405020303" pitchFamily="18" charset="0"/>
              </a:rPr>
              <a:t>Image Tagging</a:t>
            </a:r>
            <a:endParaRPr lang="en-US" sz="3200" dirty="0">
              <a:solidFill>
                <a:srgbClr val="000066"/>
              </a:solidFill>
              <a:latin typeface="Georgia" panose="02040502050405020303" pitchFamily="18" charset="0"/>
            </a:endParaRPr>
          </a:p>
        </p:txBody>
      </p:sp>
      <p:pic>
        <p:nvPicPr>
          <p:cNvPr id="2" name="Picture 1"/>
          <p:cNvPicPr>
            <a:picLocks noChangeAspect="1"/>
          </p:cNvPicPr>
          <p:nvPr/>
        </p:nvPicPr>
        <p:blipFill>
          <a:blip r:embed="rId3"/>
          <a:stretch>
            <a:fillRect/>
          </a:stretch>
        </p:blipFill>
        <p:spPr>
          <a:xfrm>
            <a:off x="0" y="1400174"/>
            <a:ext cx="9144001" cy="5457826"/>
          </a:xfrm>
          <a:prstGeom prst="rect">
            <a:avLst/>
          </a:prstGeom>
        </p:spPr>
      </p:pic>
    </p:spTree>
    <p:extLst>
      <p:ext uri="{BB962C8B-B14F-4D97-AF65-F5344CB8AC3E}">
        <p14:creationId xmlns:p14="http://schemas.microsoft.com/office/powerpoint/2010/main" val="10159068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6</a:t>
            </a:fld>
            <a:endParaRPr lang="en-US" dirty="0"/>
          </a:p>
        </p:txBody>
      </p:sp>
      <p:sp>
        <p:nvSpPr>
          <p:cNvPr id="7174" name="Rectangle 2"/>
          <p:cNvSpPr>
            <a:spLocks noGrp="1" noChangeArrowheads="1"/>
          </p:cNvSpPr>
          <p:nvPr>
            <p:ph type="title" idx="4294967295"/>
          </p:nvPr>
        </p:nvSpPr>
        <p:spPr>
          <a:xfrm>
            <a:off x="685800" y="381000"/>
            <a:ext cx="8001000" cy="762000"/>
          </a:xfrm>
        </p:spPr>
        <p:txBody>
          <a:bodyPr/>
          <a:lstStyle/>
          <a:p>
            <a:pPr eaLnBrk="1" hangingPunct="1"/>
            <a:r>
              <a:rPr lang="en-US" sz="3200" dirty="0" smtClean="0">
                <a:solidFill>
                  <a:srgbClr val="000066"/>
                </a:solidFill>
                <a:latin typeface="Georgia" panose="02040502050405020303" pitchFamily="18" charset="0"/>
              </a:rPr>
              <a:t>Image Tagging</a:t>
            </a:r>
            <a:endParaRPr lang="en-US" sz="3200" dirty="0">
              <a:solidFill>
                <a:srgbClr val="000066"/>
              </a:solidFill>
              <a:latin typeface="Georgia" panose="02040502050405020303" pitchFamily="18" charset="0"/>
            </a:endParaRPr>
          </a:p>
        </p:txBody>
      </p:sp>
      <p:pic>
        <p:nvPicPr>
          <p:cNvPr id="2" name="Picture 1"/>
          <p:cNvPicPr>
            <a:picLocks noChangeAspect="1"/>
          </p:cNvPicPr>
          <p:nvPr/>
        </p:nvPicPr>
        <p:blipFill>
          <a:blip r:embed="rId3"/>
          <a:stretch>
            <a:fillRect/>
          </a:stretch>
        </p:blipFill>
        <p:spPr>
          <a:xfrm>
            <a:off x="152400" y="1295400"/>
            <a:ext cx="8991600" cy="5334000"/>
          </a:xfrm>
          <a:prstGeom prst="rect">
            <a:avLst/>
          </a:prstGeom>
        </p:spPr>
      </p:pic>
    </p:spTree>
    <p:extLst>
      <p:ext uri="{BB962C8B-B14F-4D97-AF65-F5344CB8AC3E}">
        <p14:creationId xmlns:p14="http://schemas.microsoft.com/office/powerpoint/2010/main" val="3664747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E8EF145E-1276-44AA-9FDD-96F794100B8A}" type="slidenum">
              <a:rPr lang="en-US" smtClean="0"/>
              <a:pPr>
                <a:defRPr/>
              </a:pPr>
              <a:t>7</a:t>
            </a:fld>
            <a:endParaRPr lang="en-US" dirty="0"/>
          </a:p>
        </p:txBody>
      </p:sp>
      <p:pic>
        <p:nvPicPr>
          <p:cNvPr id="3" name="Picture 1" descr="C:\Users\ang\Desktop\news1.png"/>
          <p:cNvPicPr>
            <a:picLocks noChangeAspect="1" noChangeArrowheads="1"/>
          </p:cNvPicPr>
          <p:nvPr/>
        </p:nvPicPr>
        <p:blipFill>
          <a:blip r:embed="rId2" cstate="print"/>
          <a:srcRect/>
          <a:stretch>
            <a:fillRect/>
          </a:stretch>
        </p:blipFill>
        <p:spPr bwMode="auto">
          <a:xfrm>
            <a:off x="152401" y="914400"/>
            <a:ext cx="8991599" cy="7570571"/>
          </a:xfrm>
          <a:prstGeom prst="rect">
            <a:avLst/>
          </a:prstGeom>
          <a:noFill/>
        </p:spPr>
      </p:pic>
      <p:sp>
        <p:nvSpPr>
          <p:cNvPr id="4" name="Rounded Rectangle 3"/>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3200" b="1" dirty="0" smtClean="0"/>
              <a:t>News Clustering </a:t>
            </a:r>
            <a:endParaRPr lang="en-US" sz="3200" b="1" dirty="0"/>
          </a:p>
        </p:txBody>
      </p:sp>
    </p:spTree>
    <p:extLst>
      <p:ext uri="{BB962C8B-B14F-4D97-AF65-F5344CB8AC3E}">
        <p14:creationId xmlns:p14="http://schemas.microsoft.com/office/powerpoint/2010/main" val="38051824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8</a:t>
            </a:fld>
            <a:endParaRPr lang="en-US" dirty="0"/>
          </a:p>
        </p:txBody>
      </p:sp>
      <p:sp>
        <p:nvSpPr>
          <p:cNvPr id="7174" name="Rectangle 2"/>
          <p:cNvSpPr>
            <a:spLocks noGrp="1" noChangeArrowheads="1"/>
          </p:cNvSpPr>
          <p:nvPr>
            <p:ph type="title" idx="4294967295"/>
          </p:nvPr>
        </p:nvSpPr>
        <p:spPr>
          <a:xfrm>
            <a:off x="685800" y="381000"/>
            <a:ext cx="8001000" cy="762000"/>
          </a:xfrm>
        </p:spPr>
        <p:txBody>
          <a:bodyPr/>
          <a:lstStyle/>
          <a:p>
            <a:pPr eaLnBrk="1" hangingPunct="1"/>
            <a:r>
              <a:rPr lang="en-US" sz="3200" dirty="0" smtClean="0">
                <a:solidFill>
                  <a:srgbClr val="000066"/>
                </a:solidFill>
                <a:latin typeface="Georgia" panose="02040502050405020303" pitchFamily="18" charset="0"/>
              </a:rPr>
              <a:t>Market Segmentation</a:t>
            </a:r>
            <a:endParaRPr lang="en-US" sz="3200" dirty="0">
              <a:solidFill>
                <a:srgbClr val="000066"/>
              </a:solidFill>
              <a:latin typeface="Georgia" panose="02040502050405020303" pitchFamily="18" charset="0"/>
            </a:endParaRPr>
          </a:p>
        </p:txBody>
      </p:sp>
      <p:pic>
        <p:nvPicPr>
          <p:cNvPr id="3" name="Picture 2"/>
          <p:cNvPicPr>
            <a:picLocks noChangeAspect="1"/>
          </p:cNvPicPr>
          <p:nvPr/>
        </p:nvPicPr>
        <p:blipFill>
          <a:blip r:embed="rId3"/>
          <a:stretch>
            <a:fillRect/>
          </a:stretch>
        </p:blipFill>
        <p:spPr>
          <a:xfrm>
            <a:off x="76200" y="1295401"/>
            <a:ext cx="8991599" cy="5334000"/>
          </a:xfrm>
          <a:prstGeom prst="rect">
            <a:avLst/>
          </a:prstGeom>
        </p:spPr>
      </p:pic>
    </p:spTree>
    <p:extLst>
      <p:ext uri="{BB962C8B-B14F-4D97-AF65-F5344CB8AC3E}">
        <p14:creationId xmlns:p14="http://schemas.microsoft.com/office/powerpoint/2010/main" val="1008957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228600"/>
            <a:ext cx="8305800" cy="914400"/>
          </a:xfrm>
          <a:prstGeom prst="round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Slide Number Placeholder 8"/>
          <p:cNvSpPr>
            <a:spLocks noGrp="1"/>
          </p:cNvSpPr>
          <p:nvPr>
            <p:ph type="sldNum" sz="quarter" idx="12"/>
          </p:nvPr>
        </p:nvSpPr>
        <p:spPr/>
        <p:txBody>
          <a:bodyPr/>
          <a:lstStyle/>
          <a:p>
            <a:pPr>
              <a:defRPr/>
            </a:pPr>
            <a:fld id="{99CC42F1-6F88-42AB-849B-AD86505C6D53}" type="slidenum">
              <a:rPr lang="en-US" smtClean="0"/>
              <a:pPr>
                <a:defRPr/>
              </a:pPr>
              <a:t>9</a:t>
            </a:fld>
            <a:endParaRPr lang="en-US" dirty="0"/>
          </a:p>
        </p:txBody>
      </p:sp>
      <p:sp>
        <p:nvSpPr>
          <p:cNvPr id="7174" name="Rectangle 2"/>
          <p:cNvSpPr>
            <a:spLocks noGrp="1" noChangeArrowheads="1"/>
          </p:cNvSpPr>
          <p:nvPr>
            <p:ph type="title" idx="4294967295"/>
          </p:nvPr>
        </p:nvSpPr>
        <p:spPr>
          <a:xfrm>
            <a:off x="685800" y="381000"/>
            <a:ext cx="8001000" cy="762000"/>
          </a:xfrm>
        </p:spPr>
        <p:txBody>
          <a:bodyPr/>
          <a:lstStyle/>
          <a:p>
            <a:pPr eaLnBrk="1" hangingPunct="1"/>
            <a:r>
              <a:rPr lang="en-US" sz="3200" dirty="0" smtClean="0">
                <a:solidFill>
                  <a:srgbClr val="000066"/>
                </a:solidFill>
                <a:latin typeface="Georgia" panose="02040502050405020303" pitchFamily="18" charset="0"/>
              </a:rPr>
              <a:t>Image Detection and Localization</a:t>
            </a:r>
            <a:endParaRPr lang="en-US" sz="3200" dirty="0">
              <a:solidFill>
                <a:srgbClr val="000066"/>
              </a:solidFill>
              <a:latin typeface="Georgia" panose="02040502050405020303" pitchFamily="18" charset="0"/>
            </a:endParaRPr>
          </a:p>
        </p:txBody>
      </p:sp>
      <p:pic>
        <p:nvPicPr>
          <p:cNvPr id="2" name="Picture 1"/>
          <p:cNvPicPr>
            <a:picLocks noChangeAspect="1"/>
          </p:cNvPicPr>
          <p:nvPr/>
        </p:nvPicPr>
        <p:blipFill>
          <a:blip r:embed="rId3"/>
          <a:stretch>
            <a:fillRect/>
          </a:stretch>
        </p:blipFill>
        <p:spPr>
          <a:xfrm>
            <a:off x="152400" y="1295400"/>
            <a:ext cx="8839199" cy="5181600"/>
          </a:xfrm>
          <a:prstGeom prst="rect">
            <a:avLst/>
          </a:prstGeom>
        </p:spPr>
      </p:pic>
    </p:spTree>
    <p:extLst>
      <p:ext uri="{BB962C8B-B14F-4D97-AF65-F5344CB8AC3E}">
        <p14:creationId xmlns:p14="http://schemas.microsoft.com/office/powerpoint/2010/main" val="16482069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a:solidFill>
            <a:schemeClr val="accent6">
              <a:lumMod val="75000"/>
            </a:schemeClr>
          </a:solidFill>
          <a:prstDash val="dash"/>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20489</TotalTime>
  <Words>2401</Words>
  <Application>Microsoft Office PowerPoint</Application>
  <PresentationFormat>On-screen Show (4:3)</PresentationFormat>
  <Paragraphs>356</Paragraphs>
  <Slides>43</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Georgia</vt:lpstr>
      <vt:lpstr>Söhne</vt:lpstr>
      <vt:lpstr>Times New Roman</vt:lpstr>
      <vt:lpstr>Verdana</vt:lpstr>
      <vt:lpstr>Office Theme</vt:lpstr>
      <vt:lpstr>PowerPoint Presentation</vt:lpstr>
      <vt:lpstr>About the Instructor</vt:lpstr>
      <vt:lpstr>About the Course</vt:lpstr>
      <vt:lpstr>Potential Applications- OpenAI API</vt:lpstr>
      <vt:lpstr>Image Tagging</vt:lpstr>
      <vt:lpstr>Image Tagging</vt:lpstr>
      <vt:lpstr>PowerPoint Presentation</vt:lpstr>
      <vt:lpstr>Market Segmentation</vt:lpstr>
      <vt:lpstr>Image Detection and Localization</vt:lpstr>
      <vt:lpstr>Daily used Applications</vt:lpstr>
      <vt:lpstr>Daily used Applications</vt:lpstr>
      <vt:lpstr>Daily used Applications</vt:lpstr>
      <vt:lpstr>Applications</vt:lpstr>
      <vt:lpstr>Historical Background</vt:lpstr>
      <vt:lpstr>Historical Background</vt:lpstr>
      <vt:lpstr>Machine Learning Guru’s</vt:lpstr>
      <vt:lpstr>Machine Learning Guru’s</vt:lpstr>
      <vt:lpstr>Programming Languages</vt:lpstr>
      <vt:lpstr>Programming Languages</vt:lpstr>
      <vt:lpstr>Frameworks/API’s for Machine Learning</vt:lpstr>
      <vt:lpstr>Frameworks/API’s for Machine Learning</vt:lpstr>
      <vt:lpstr>Demystifying DS,AI, ML and  DL </vt:lpstr>
      <vt:lpstr>PowerPoint Presentation</vt:lpstr>
      <vt:lpstr>Machine Learning Definition</vt:lpstr>
      <vt:lpstr>Notation</vt:lpstr>
      <vt:lpstr>Diving into Machine Learning with Jupyter</vt:lpstr>
      <vt:lpstr> Domains of Machine Learning</vt:lpstr>
      <vt:lpstr> Linear Regression</vt:lpstr>
      <vt:lpstr> Linear Regression</vt:lpstr>
      <vt:lpstr> Plot/Shape-up Data</vt:lpstr>
      <vt:lpstr>PowerPoint Presentation</vt:lpstr>
      <vt:lpstr>Unsupervised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Novartis Pharma (Pakistan) 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IT &amp; OS</dc:title>
  <dc:creator>Asif</dc:creator>
  <cp:lastModifiedBy>hp</cp:lastModifiedBy>
  <cp:revision>1499</cp:revision>
  <dcterms:created xsi:type="dcterms:W3CDTF">2005-04-03T05:06:29Z</dcterms:created>
  <dcterms:modified xsi:type="dcterms:W3CDTF">2023-09-05T08:15:07Z</dcterms:modified>
</cp:coreProperties>
</file>